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3315" r:id="rId6"/>
    <p:sldId id="3288" r:id="rId7"/>
    <p:sldId id="3292" r:id="rId8"/>
    <p:sldId id="3328" r:id="rId9"/>
    <p:sldId id="3324" r:id="rId10"/>
    <p:sldId id="3346" r:id="rId11"/>
    <p:sldId id="3323" r:id="rId12"/>
    <p:sldId id="3295" r:id="rId13"/>
    <p:sldId id="3300" r:id="rId14"/>
    <p:sldId id="3333" r:id="rId15"/>
    <p:sldId id="3316" r:id="rId16"/>
    <p:sldId id="3336" r:id="rId17"/>
    <p:sldId id="3344" r:id="rId18"/>
    <p:sldId id="3338" r:id="rId19"/>
    <p:sldId id="3339" r:id="rId20"/>
    <p:sldId id="3340" r:id="rId21"/>
    <p:sldId id="3350" r:id="rId22"/>
    <p:sldId id="421" r:id="rId23"/>
    <p:sldId id="3345" r:id="rId24"/>
    <p:sldId id="3342" r:id="rId25"/>
    <p:sldId id="3343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jen, Janneke van" initials="LJv" lastIdx="5" clrIdx="0">
    <p:extLst>
      <p:ext uri="{19B8F6BF-5375-455C-9EA6-DF929625EA0E}">
        <p15:presenceInfo xmlns:p15="http://schemas.microsoft.com/office/powerpoint/2012/main" userId="S::Janneke.van.Leijen@cz.nl::7e8583aa-a6b5-4725-a2c2-a6759a3d5d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31"/>
    <a:srgbClr val="FAD8BF"/>
    <a:srgbClr val="D3D1CC"/>
    <a:srgbClr val="E40428"/>
    <a:srgbClr val="E40828"/>
    <a:srgbClr val="E40528"/>
    <a:srgbClr val="941000"/>
    <a:srgbClr val="C17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CBD1EED-D391-5844-8DF3-7ABC30250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600" y="365128"/>
            <a:ext cx="11040000" cy="5764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Titel hier</a:t>
            </a:r>
          </a:p>
        </p:txBody>
      </p:sp>
      <p:sp>
        <p:nvSpPr>
          <p:cNvPr id="6" name="Tijdelijke aanduiding voor datum 7">
            <a:extLst>
              <a:ext uri="{FF2B5EF4-FFF2-40B4-BE49-F238E27FC236}">
                <a16:creationId xmlns:a16="http://schemas.microsoft.com/office/drawing/2014/main" id="{B2C4E6B9-FAEB-D243-913A-2C805A5AB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5600" y="6518468"/>
            <a:ext cx="1670400" cy="25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6824624B-8B1A-014C-AA62-FA066D1B4EA8}" type="datetimeFigureOut">
              <a:rPr lang="nl-NL" smtClean="0"/>
              <a:pPr/>
              <a:t>11-10-2023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01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D5F316C-CCE4-EE47-A22D-00EFF11C6965}"/>
              </a:ext>
            </a:extLst>
          </p:cNvPr>
          <p:cNvSpPr/>
          <p:nvPr userDrawn="1"/>
        </p:nvSpPr>
        <p:spPr>
          <a:xfrm>
            <a:off x="0" y="6382139"/>
            <a:ext cx="12204000" cy="482409"/>
          </a:xfrm>
          <a:prstGeom prst="rect">
            <a:avLst/>
          </a:prstGeom>
          <a:gradFill flip="none" rotWithShape="1">
            <a:gsLst>
              <a:gs pos="0">
                <a:srgbClr val="EC6608"/>
              </a:gs>
              <a:gs pos="100000">
                <a:srgbClr val="E4042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256000" y="3449782"/>
            <a:ext cx="7329600" cy="1334749"/>
          </a:xfrm>
        </p:spPr>
        <p:txBody>
          <a:bodyPr anchor="ctr">
            <a:normAutofit/>
          </a:bodyPr>
          <a:lstStyle>
            <a:lvl1pPr algn="l">
              <a:lnSpc>
                <a:spcPct val="112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CZ zorgverzekering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256000" y="4881600"/>
            <a:ext cx="7329600" cy="8928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Ondertitel van deze rapportage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256000" y="6519600"/>
            <a:ext cx="1689600" cy="2484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7A31271F-4301-4FAF-A1ED-636396706053}" type="datetime1">
              <a:rPr lang="nl-NL" smtClean="0"/>
              <a:t>11-10-2023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FDC4941-BF5B-CD49-ADE0-016CA71F800F}"/>
              </a:ext>
            </a:extLst>
          </p:cNvPr>
          <p:cNvSpPr/>
          <p:nvPr userDrawn="1"/>
        </p:nvSpPr>
        <p:spPr>
          <a:xfrm>
            <a:off x="0" y="0"/>
            <a:ext cx="12204000" cy="1976400"/>
          </a:xfrm>
          <a:prstGeom prst="rect">
            <a:avLst/>
          </a:prstGeom>
          <a:gradFill>
            <a:gsLst>
              <a:gs pos="0">
                <a:srgbClr val="EC6608"/>
              </a:gs>
              <a:gs pos="100000">
                <a:srgbClr val="E4042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5A44DF-3D46-FD44-840F-6999752F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81" y="1083601"/>
            <a:ext cx="2537296" cy="23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32392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ind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7">
            <a:extLst>
              <a:ext uri="{FF2B5EF4-FFF2-40B4-BE49-F238E27FC236}">
                <a16:creationId xmlns:a16="http://schemas.microsoft.com/office/drawing/2014/main" id="{EB4FA59B-0370-1541-838D-FBA15A65A4F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23400" y="6518468"/>
            <a:ext cx="1670400" cy="25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6824624B-8B1A-014C-AA62-FA066D1B4EA8}" type="datetimeFigureOut">
              <a:rPr lang="nl-NL" smtClean="0"/>
              <a:pPr/>
              <a:t>11-10-2023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2C831A1-CCFC-2F46-8415-7B0D25A921B0}"/>
              </a:ext>
            </a:extLst>
          </p:cNvPr>
          <p:cNvSpPr/>
          <p:nvPr userDrawn="1"/>
        </p:nvSpPr>
        <p:spPr>
          <a:xfrm>
            <a:off x="0" y="-1"/>
            <a:ext cx="12204000" cy="6858001"/>
          </a:xfrm>
          <a:prstGeom prst="rect">
            <a:avLst/>
          </a:prstGeom>
          <a:gradFill>
            <a:gsLst>
              <a:gs pos="0">
                <a:srgbClr val="EC6608"/>
              </a:gs>
              <a:gs pos="100000">
                <a:srgbClr val="E4042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7CBEB3-70B1-F44C-B63F-E755FD0DC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058" y="4393559"/>
            <a:ext cx="2143885" cy="15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5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5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82002" y="1929343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16" name="Tijdelijke aanduiding vo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582002" y="2232221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17" name="Tijdelijke aanduiding voor tekst 6"/>
          <p:cNvSpPr>
            <a:spLocks noGrp="1"/>
          </p:cNvSpPr>
          <p:nvPr>
            <p:ph type="body" sz="quarter" idx="22" hasCustomPrompt="1"/>
          </p:nvPr>
        </p:nvSpPr>
        <p:spPr>
          <a:xfrm>
            <a:off x="582002" y="2837977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18" name="Tijdelijke aanduiding voor tekst 6"/>
          <p:cNvSpPr>
            <a:spLocks noGrp="1"/>
          </p:cNvSpPr>
          <p:nvPr>
            <p:ph type="body" sz="quarter" idx="23" hasCustomPrompt="1"/>
          </p:nvPr>
        </p:nvSpPr>
        <p:spPr>
          <a:xfrm>
            <a:off x="582002" y="2535099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19" name="Tijdelijke aanduiding voor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002" y="3140855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20" name="Tijdelijke aanduiding voor tekst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002" y="3443731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21" name="Tijdelijke aanduiding voor tekst 6"/>
          <p:cNvSpPr>
            <a:spLocks noGrp="1"/>
          </p:cNvSpPr>
          <p:nvPr>
            <p:ph type="body" sz="quarter" idx="26" hasCustomPrompt="1"/>
          </p:nvPr>
        </p:nvSpPr>
        <p:spPr>
          <a:xfrm>
            <a:off x="582002" y="3746607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22" name="Tijdelijke aanduiding voor tekst 6"/>
          <p:cNvSpPr>
            <a:spLocks noGrp="1"/>
          </p:cNvSpPr>
          <p:nvPr>
            <p:ph type="body" sz="quarter" idx="27" hasCustomPrompt="1"/>
          </p:nvPr>
        </p:nvSpPr>
        <p:spPr>
          <a:xfrm>
            <a:off x="582002" y="4049485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23" name="Tijdelijke aanduiding voor tekst 6"/>
          <p:cNvSpPr>
            <a:spLocks noGrp="1"/>
          </p:cNvSpPr>
          <p:nvPr>
            <p:ph type="body" sz="quarter" idx="28" hasCustomPrompt="1"/>
          </p:nvPr>
        </p:nvSpPr>
        <p:spPr>
          <a:xfrm>
            <a:off x="582002" y="4655241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24" name="Tijdelijke aanduiding voor tekst 6"/>
          <p:cNvSpPr>
            <a:spLocks noGrp="1"/>
          </p:cNvSpPr>
          <p:nvPr>
            <p:ph type="body" sz="quarter" idx="29" hasCustomPrompt="1"/>
          </p:nvPr>
        </p:nvSpPr>
        <p:spPr>
          <a:xfrm>
            <a:off x="582002" y="4352363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25" name="Tijdelijke aanduiding voor tekst 6"/>
          <p:cNvSpPr>
            <a:spLocks noGrp="1"/>
          </p:cNvSpPr>
          <p:nvPr>
            <p:ph type="body" sz="quarter" idx="30" hasCustomPrompt="1"/>
          </p:nvPr>
        </p:nvSpPr>
        <p:spPr>
          <a:xfrm>
            <a:off x="582002" y="4958119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26" name="Tijdelijke aanduiding voor tekst 6"/>
          <p:cNvSpPr>
            <a:spLocks noGrp="1"/>
          </p:cNvSpPr>
          <p:nvPr>
            <p:ph type="body" sz="quarter" idx="31" hasCustomPrompt="1"/>
          </p:nvPr>
        </p:nvSpPr>
        <p:spPr>
          <a:xfrm>
            <a:off x="582002" y="5260995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34" name="Tijdelijke aanduiding voor tekst 6"/>
          <p:cNvSpPr>
            <a:spLocks noGrp="1"/>
          </p:cNvSpPr>
          <p:nvPr>
            <p:ph type="body" sz="quarter" idx="33" hasCustomPrompt="1"/>
          </p:nvPr>
        </p:nvSpPr>
        <p:spPr>
          <a:xfrm>
            <a:off x="582002" y="5572271"/>
            <a:ext cx="8885601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 van je inhoudsopgave</a:t>
            </a:r>
          </a:p>
        </p:txBody>
      </p:sp>
      <p:sp>
        <p:nvSpPr>
          <p:cNvPr id="57" name="Tijdelijke aanduiding voor tekst 6"/>
          <p:cNvSpPr>
            <a:spLocks noGrp="1"/>
          </p:cNvSpPr>
          <p:nvPr>
            <p:ph type="body" sz="quarter" idx="46" hasCustomPrompt="1"/>
          </p:nvPr>
        </p:nvSpPr>
        <p:spPr>
          <a:xfrm>
            <a:off x="10326809" y="1927769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58" name="Tijdelijke aanduiding voor tekst 6"/>
          <p:cNvSpPr>
            <a:spLocks noGrp="1"/>
          </p:cNvSpPr>
          <p:nvPr>
            <p:ph type="body" sz="quarter" idx="47" hasCustomPrompt="1"/>
          </p:nvPr>
        </p:nvSpPr>
        <p:spPr>
          <a:xfrm>
            <a:off x="10326809" y="2230412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59" name="Tijdelijke aanduiding voor tekst 6"/>
          <p:cNvSpPr>
            <a:spLocks noGrp="1"/>
          </p:cNvSpPr>
          <p:nvPr>
            <p:ph type="body" sz="quarter" idx="48" hasCustomPrompt="1"/>
          </p:nvPr>
        </p:nvSpPr>
        <p:spPr>
          <a:xfrm>
            <a:off x="10326809" y="2533055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60" name="Tijdelijke aanduiding voor tekst 6"/>
          <p:cNvSpPr>
            <a:spLocks noGrp="1"/>
          </p:cNvSpPr>
          <p:nvPr>
            <p:ph type="body" sz="quarter" idx="49" hasCustomPrompt="1"/>
          </p:nvPr>
        </p:nvSpPr>
        <p:spPr>
          <a:xfrm>
            <a:off x="10326809" y="2838535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61" name="Tijdelijke aanduiding voor tekst 6"/>
          <p:cNvSpPr>
            <a:spLocks noGrp="1"/>
          </p:cNvSpPr>
          <p:nvPr>
            <p:ph type="body" sz="quarter" idx="50" hasCustomPrompt="1"/>
          </p:nvPr>
        </p:nvSpPr>
        <p:spPr>
          <a:xfrm>
            <a:off x="10326808" y="3142795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62" name="Tijdelijke aanduiding voor tekst 6"/>
          <p:cNvSpPr>
            <a:spLocks noGrp="1"/>
          </p:cNvSpPr>
          <p:nvPr>
            <p:ph type="body" sz="quarter" idx="51" hasCustomPrompt="1"/>
          </p:nvPr>
        </p:nvSpPr>
        <p:spPr>
          <a:xfrm>
            <a:off x="10326808" y="3438614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63" name="Tijdelijke aanduiding voor tekst 6"/>
          <p:cNvSpPr>
            <a:spLocks noGrp="1"/>
          </p:cNvSpPr>
          <p:nvPr>
            <p:ph type="body" sz="quarter" idx="52" hasCustomPrompt="1"/>
          </p:nvPr>
        </p:nvSpPr>
        <p:spPr>
          <a:xfrm>
            <a:off x="10326808" y="3757742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64" name="Tijdelijke aanduiding voor tekst 6"/>
          <p:cNvSpPr>
            <a:spLocks noGrp="1"/>
          </p:cNvSpPr>
          <p:nvPr>
            <p:ph type="body" sz="quarter" idx="53" hasCustomPrompt="1"/>
          </p:nvPr>
        </p:nvSpPr>
        <p:spPr>
          <a:xfrm>
            <a:off x="10326808" y="4057824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65" name="Tijdelijke aanduiding voor tekst 6"/>
          <p:cNvSpPr>
            <a:spLocks noGrp="1"/>
          </p:cNvSpPr>
          <p:nvPr>
            <p:ph type="body" sz="quarter" idx="54" hasCustomPrompt="1"/>
          </p:nvPr>
        </p:nvSpPr>
        <p:spPr>
          <a:xfrm>
            <a:off x="10326808" y="4367241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66" name="Tijdelijke aanduiding voor tekst 6"/>
          <p:cNvSpPr>
            <a:spLocks noGrp="1"/>
          </p:cNvSpPr>
          <p:nvPr>
            <p:ph type="body" sz="quarter" idx="55" hasCustomPrompt="1"/>
          </p:nvPr>
        </p:nvSpPr>
        <p:spPr>
          <a:xfrm>
            <a:off x="10326808" y="4668249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67" name="Tijdelijke aanduiding voor tekst 6"/>
          <p:cNvSpPr>
            <a:spLocks noGrp="1"/>
          </p:cNvSpPr>
          <p:nvPr>
            <p:ph type="body" sz="quarter" idx="56" hasCustomPrompt="1"/>
          </p:nvPr>
        </p:nvSpPr>
        <p:spPr>
          <a:xfrm>
            <a:off x="10326808" y="4959055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68" name="Tijdelijke aanduiding voor tekst 6"/>
          <p:cNvSpPr>
            <a:spLocks noGrp="1"/>
          </p:cNvSpPr>
          <p:nvPr>
            <p:ph type="body" sz="quarter" idx="57" hasCustomPrompt="1"/>
          </p:nvPr>
        </p:nvSpPr>
        <p:spPr>
          <a:xfrm>
            <a:off x="10326808" y="5247461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69" name="Tijdelijke aanduiding voor tekst 6"/>
          <p:cNvSpPr>
            <a:spLocks noGrp="1"/>
          </p:cNvSpPr>
          <p:nvPr>
            <p:ph type="body" sz="quarter" idx="58" hasCustomPrompt="1"/>
          </p:nvPr>
        </p:nvSpPr>
        <p:spPr>
          <a:xfrm>
            <a:off x="10326821" y="5567938"/>
            <a:ext cx="1298792" cy="28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700"/>
              </a:spcAft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Pagina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E07C97-D29E-034F-A8E6-85168EA6A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600" y="365128"/>
            <a:ext cx="11040000" cy="5764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Titel hier</a:t>
            </a:r>
          </a:p>
        </p:txBody>
      </p:sp>
      <p:sp>
        <p:nvSpPr>
          <p:cNvPr id="33" name="Tijdelijke aanduiding voor tekst 10">
            <a:extLst>
              <a:ext uri="{FF2B5EF4-FFF2-40B4-BE49-F238E27FC236}">
                <a16:creationId xmlns:a16="http://schemas.microsoft.com/office/drawing/2014/main" id="{B202824A-FEE9-4346-8BC1-8CA56BFE2A2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85600" y="974036"/>
            <a:ext cx="11040000" cy="74612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chemeClr val="tx2"/>
                </a:solidFill>
              </a:defRPr>
            </a:lvl2pPr>
            <a:lvl3pPr marL="0" indent="0"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buNone/>
              <a:defRPr sz="2000" b="1">
                <a:solidFill>
                  <a:schemeClr val="tx2"/>
                </a:solidFill>
              </a:defRPr>
            </a:lvl4pPr>
            <a:lvl5pPr marL="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err="1"/>
              <a:t>Subheader</a:t>
            </a:r>
            <a:endParaRPr lang="nl-NL"/>
          </a:p>
        </p:txBody>
      </p:sp>
      <p:sp>
        <p:nvSpPr>
          <p:cNvPr id="36" name="Tijdelijke aanduiding voor datum 7">
            <a:extLst>
              <a:ext uri="{FF2B5EF4-FFF2-40B4-BE49-F238E27FC236}">
                <a16:creationId xmlns:a16="http://schemas.microsoft.com/office/drawing/2014/main" id="{B3395951-C345-DC44-891F-0BB0D4EB0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5600" y="6518468"/>
            <a:ext cx="1670400" cy="25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6824624B-8B1A-014C-AA62-FA066D1B4EA8}" type="datetimeFigureOut">
              <a:rPr lang="nl-NL" smtClean="0"/>
              <a:pPr/>
              <a:t>11-10-2023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64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2447636" y="6492876"/>
            <a:ext cx="1530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762F6FF0-F2EB-EC47-997D-D6D5D3F50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22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7">
            <a:extLst>
              <a:ext uri="{FF2B5EF4-FFF2-40B4-BE49-F238E27FC236}">
                <a16:creationId xmlns:a16="http://schemas.microsoft.com/office/drawing/2014/main" id="{C0BC9E10-B863-C44E-95A6-46CE9DEA7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5600" y="6518468"/>
            <a:ext cx="1670400" cy="25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6824624B-8B1A-014C-AA62-FA066D1B4EA8}" type="datetimeFigureOut">
              <a:rPr lang="nl-NL" smtClean="0"/>
              <a:pPr/>
              <a:t>11-10-2023</a:t>
            </a:fld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5600" y="365127"/>
            <a:ext cx="11040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5600" y="1825200"/>
            <a:ext cx="11040000" cy="417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FF07843-4E5C-4545-B283-631D9E858DD6}"/>
              </a:ext>
            </a:extLst>
          </p:cNvPr>
          <p:cNvSpPr/>
          <p:nvPr userDrawn="1"/>
        </p:nvSpPr>
        <p:spPr>
          <a:xfrm>
            <a:off x="0" y="6382139"/>
            <a:ext cx="12204000" cy="482409"/>
          </a:xfrm>
          <a:prstGeom prst="rect">
            <a:avLst/>
          </a:prstGeom>
          <a:gradFill flip="none" rotWithShape="1">
            <a:gsLst>
              <a:gs pos="0">
                <a:srgbClr val="EC6608"/>
              </a:gs>
              <a:gs pos="100000">
                <a:srgbClr val="E4042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56000" y="6519600"/>
            <a:ext cx="4320000" cy="24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93800" y="6518468"/>
            <a:ext cx="960000" cy="24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4CC3BD-94A3-4418-B2F9-12BAF73514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6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685800" rtl="0" eaLnBrk="1" latinLnBrk="0" hangingPunct="1">
        <a:lnSpc>
          <a:spcPct val="112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1450" indent="-180000" algn="l" defTabSz="685800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36800" indent="-180000" algn="l" defTabSz="685800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72800" indent="-180000" algn="l" defTabSz="685800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71450" indent="-180000" algn="l" defTabSz="685800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3C63C46B-71BF-854E-AD56-41A94C720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468" y="4221395"/>
            <a:ext cx="8275061" cy="892800"/>
          </a:xfr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nl-NL" sz="2400" dirty="0">
                <a:latin typeface="Gadugi" panose="020B0502040204020203" pitchFamily="34" charset="0"/>
                <a:ea typeface="Gadugi" panose="020B0502040204020203" pitchFamily="34" charset="0"/>
              </a:rPr>
              <a:t>Toezichthouder, welke rol gaat u spelen in de transformatie?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17067-78B6-A68B-5873-05ABC106DD18}"/>
              </a:ext>
            </a:extLst>
          </p:cNvPr>
          <p:cNvSpPr txBox="1"/>
          <p:nvPr/>
        </p:nvSpPr>
        <p:spPr>
          <a:xfrm>
            <a:off x="178421" y="6501160"/>
            <a:ext cx="412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chemeClr val="bg1"/>
                </a:solidFill>
              </a:rPr>
              <a:t>JdG</a:t>
            </a:r>
            <a:r>
              <a:rPr lang="nl-NL" sz="1200" dirty="0">
                <a:solidFill>
                  <a:schemeClr val="bg1"/>
                </a:solidFill>
              </a:rPr>
              <a:t>/231012</a:t>
            </a:r>
          </a:p>
        </p:txBody>
      </p:sp>
    </p:spTree>
    <p:extLst>
      <p:ext uri="{BB962C8B-B14F-4D97-AF65-F5344CB8AC3E}">
        <p14:creationId xmlns:p14="http://schemas.microsoft.com/office/powerpoint/2010/main" val="141244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66D503-5FFA-75A3-B5E7-5EBF077B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Passende zorg is een beweging maar is ook een programma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6A97F-A3A2-C1E6-C648-B15FC5AD2344}"/>
              </a:ext>
            </a:extLst>
          </p:cNvPr>
          <p:cNvSpPr txBox="1"/>
          <p:nvPr/>
        </p:nvSpPr>
        <p:spPr>
          <a:xfrm>
            <a:off x="493528" y="1931607"/>
            <a:ext cx="385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Passende zorg is een beweging</a:t>
            </a:r>
            <a:br>
              <a:rPr lang="nl-NL" sz="1600" dirty="0"/>
            </a:br>
            <a:r>
              <a:rPr lang="nl-NL" sz="1600" dirty="0"/>
              <a:t> die moet leiden tot een omslag</a:t>
            </a:r>
            <a:br>
              <a:rPr lang="nl-NL" sz="1600" dirty="0"/>
            </a:br>
            <a:r>
              <a:rPr lang="nl-NL" sz="1600" dirty="0"/>
              <a:t> in denken &amp; doen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B8B787-934C-CEB4-2564-0513A4984CC1}"/>
              </a:ext>
            </a:extLst>
          </p:cNvPr>
          <p:cNvSpPr txBox="1"/>
          <p:nvPr/>
        </p:nvSpPr>
        <p:spPr>
          <a:xfrm>
            <a:off x="9270124" y="1348154"/>
            <a:ext cx="2490952" cy="154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9E577F7E-A19F-2B7C-5134-73200DC1EE0B}"/>
              </a:ext>
            </a:extLst>
          </p:cNvPr>
          <p:cNvSpPr/>
          <p:nvPr/>
        </p:nvSpPr>
        <p:spPr>
          <a:xfrm>
            <a:off x="4556234" y="1481959"/>
            <a:ext cx="693683" cy="6463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00A2D6A8-C132-3B84-D023-4FEC844B81C2}"/>
              </a:ext>
            </a:extLst>
          </p:cNvPr>
          <p:cNvSpPr/>
          <p:nvPr/>
        </p:nvSpPr>
        <p:spPr>
          <a:xfrm>
            <a:off x="4556234" y="2128345"/>
            <a:ext cx="693683" cy="6463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3549A3CB-EDBA-9D76-98E3-70F76CB33270}"/>
              </a:ext>
            </a:extLst>
          </p:cNvPr>
          <p:cNvSpPr/>
          <p:nvPr/>
        </p:nvSpPr>
        <p:spPr>
          <a:xfrm>
            <a:off x="4556233" y="2782614"/>
            <a:ext cx="1261243" cy="6463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3DA656CE-78C9-F2D7-44EE-B5FAC99F7AAC}"/>
              </a:ext>
            </a:extLst>
          </p:cNvPr>
          <p:cNvSpPr/>
          <p:nvPr/>
        </p:nvSpPr>
        <p:spPr>
          <a:xfrm>
            <a:off x="5249917" y="2128345"/>
            <a:ext cx="1261243" cy="6463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E3DE94F2-C972-A43F-B7D3-1ABD4DC10498}"/>
              </a:ext>
            </a:extLst>
          </p:cNvPr>
          <p:cNvSpPr/>
          <p:nvPr/>
        </p:nvSpPr>
        <p:spPr>
          <a:xfrm>
            <a:off x="5312978" y="1473635"/>
            <a:ext cx="1450429" cy="6463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248CE05F-65F3-8461-5057-158D48F11B7D}"/>
              </a:ext>
            </a:extLst>
          </p:cNvPr>
          <p:cNvSpPr/>
          <p:nvPr/>
        </p:nvSpPr>
        <p:spPr>
          <a:xfrm>
            <a:off x="5780693" y="2782614"/>
            <a:ext cx="1450429" cy="6463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D848FF49-AB71-816B-C6D5-2790575501FA}"/>
              </a:ext>
            </a:extLst>
          </p:cNvPr>
          <p:cNvSpPr/>
          <p:nvPr/>
        </p:nvSpPr>
        <p:spPr>
          <a:xfrm>
            <a:off x="6595243" y="2120021"/>
            <a:ext cx="693683" cy="6463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C372EEE0-BA59-7B0E-F182-FB1926A921F6}"/>
              </a:ext>
            </a:extLst>
          </p:cNvPr>
          <p:cNvSpPr/>
          <p:nvPr/>
        </p:nvSpPr>
        <p:spPr>
          <a:xfrm>
            <a:off x="7252140" y="2774731"/>
            <a:ext cx="1450429" cy="6463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Striped Right Arrow 18">
            <a:extLst>
              <a:ext uri="{FF2B5EF4-FFF2-40B4-BE49-F238E27FC236}">
                <a16:creationId xmlns:a16="http://schemas.microsoft.com/office/drawing/2014/main" id="{CC4EC2EA-224E-F49E-4E31-58E576381451}"/>
              </a:ext>
            </a:extLst>
          </p:cNvPr>
          <p:cNvSpPr/>
          <p:nvPr/>
        </p:nvSpPr>
        <p:spPr>
          <a:xfrm>
            <a:off x="7655473" y="1535796"/>
            <a:ext cx="693683" cy="6463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A6F82F19-83AC-E089-977A-405BD154F2B4}"/>
              </a:ext>
            </a:extLst>
          </p:cNvPr>
          <p:cNvSpPr/>
          <p:nvPr/>
        </p:nvSpPr>
        <p:spPr>
          <a:xfrm>
            <a:off x="6867199" y="1500554"/>
            <a:ext cx="693683" cy="6463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triped Right Arrow 23">
            <a:extLst>
              <a:ext uri="{FF2B5EF4-FFF2-40B4-BE49-F238E27FC236}">
                <a16:creationId xmlns:a16="http://schemas.microsoft.com/office/drawing/2014/main" id="{CAB0B34E-5A29-7E70-0B96-E9A222C6E57D}"/>
              </a:ext>
            </a:extLst>
          </p:cNvPr>
          <p:cNvSpPr/>
          <p:nvPr/>
        </p:nvSpPr>
        <p:spPr>
          <a:xfrm>
            <a:off x="7307314" y="2082298"/>
            <a:ext cx="1261243" cy="6463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32C40-504D-4370-D8DE-9E16961BDD00}"/>
              </a:ext>
            </a:extLst>
          </p:cNvPr>
          <p:cNvSpPr txBox="1"/>
          <p:nvPr/>
        </p:nvSpPr>
        <p:spPr>
          <a:xfrm>
            <a:off x="4665276" y="1931607"/>
            <a:ext cx="3683880" cy="830997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nl-NL" sz="1600" dirty="0"/>
              <a:t>Herdefiniëring van ‘zorg’</a:t>
            </a:r>
          </a:p>
          <a:p>
            <a:pPr marL="285750" indent="-285750" algn="ctr">
              <a:buFontTx/>
              <a:buChar char="-"/>
            </a:pPr>
            <a:r>
              <a:rPr lang="nl-NL" sz="1600" dirty="0"/>
              <a:t>Anders opgeleide professionals</a:t>
            </a:r>
          </a:p>
          <a:p>
            <a:pPr marL="285750" indent="-285750" algn="ctr">
              <a:buFontTx/>
              <a:buChar char="-"/>
            </a:pPr>
            <a:r>
              <a:rPr lang="nl-NL" sz="1600" dirty="0"/>
              <a:t>Bijgestelde werkwijzen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5F6D41-8A0A-2CA1-A535-28E8F2F93F57}"/>
              </a:ext>
            </a:extLst>
          </p:cNvPr>
          <p:cNvSpPr txBox="1"/>
          <p:nvPr/>
        </p:nvSpPr>
        <p:spPr>
          <a:xfrm>
            <a:off x="8797160" y="1535796"/>
            <a:ext cx="3231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Beweging vereisen duwen en momentum op veel plaatsen</a:t>
            </a:r>
          </a:p>
          <a:p>
            <a:endParaRPr lang="nl-NL" sz="1600" dirty="0"/>
          </a:p>
          <a:p>
            <a:r>
              <a:rPr lang="nl-NL" sz="1600" dirty="0"/>
              <a:t>Kost veel tijd en energie om momentum te bereiken maar heel krachtig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BB7434-7E85-6A38-0F67-FD4FA0B87B33}"/>
              </a:ext>
            </a:extLst>
          </p:cNvPr>
          <p:cNvSpPr txBox="1"/>
          <p:nvPr/>
        </p:nvSpPr>
        <p:spPr>
          <a:xfrm>
            <a:off x="6141984" y="3818398"/>
            <a:ext cx="145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C066EA-B34C-3168-CB1F-3857050693E4}"/>
              </a:ext>
            </a:extLst>
          </p:cNvPr>
          <p:cNvSpPr txBox="1"/>
          <p:nvPr/>
        </p:nvSpPr>
        <p:spPr>
          <a:xfrm>
            <a:off x="484684" y="4605090"/>
            <a:ext cx="3851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Passende zorg is een programma dat een op instellingsniveau een doel, strakke programmatische opzet en executie kent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2E87CB-76CF-687D-5583-A67665940F60}"/>
              </a:ext>
            </a:extLst>
          </p:cNvPr>
          <p:cNvSpPr txBox="1"/>
          <p:nvPr/>
        </p:nvSpPr>
        <p:spPr>
          <a:xfrm>
            <a:off x="8702569" y="4374258"/>
            <a:ext cx="3231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Met programma is lokaal grote stap te maken</a:t>
            </a:r>
          </a:p>
          <a:p>
            <a:endParaRPr lang="nl-NL" sz="1600" dirty="0"/>
          </a:p>
          <a:p>
            <a:r>
              <a:rPr lang="nl-NL" sz="1600" dirty="0"/>
              <a:t>Door programma ontstaat er een ‘motor’ van verbetering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276C4DC-D1C3-9921-11A7-1BC529718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673" y="4355242"/>
            <a:ext cx="2316028" cy="204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F4E954-E08F-00C4-A760-4AD8B276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sz="16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1D3C5-BBDE-1E1B-0CE1-ABA9412F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z="1600" smtClean="0"/>
              <a:t>11</a:t>
            </a:fld>
            <a:endParaRPr lang="nl-NL" sz="16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A0FAE0-FBE2-C589-BA58-38D2E450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99" y="365128"/>
            <a:ext cx="11744023" cy="576431"/>
          </a:xfrm>
        </p:spPr>
        <p:txBody>
          <a:bodyPr>
            <a:noAutofit/>
          </a:bodyPr>
          <a:lstStyle/>
          <a:p>
            <a:r>
              <a:rPr lang="nl-NL" sz="2800" dirty="0"/>
              <a:t>Digitaliseer niet… Herontwerp processen om doel te bereiken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40804-CAE3-22E8-3FD9-1FF8E60F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86" y="2475547"/>
            <a:ext cx="3254184" cy="1425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30D7B-FA1C-F3D4-0A9D-EF04DF15E615}"/>
              </a:ext>
            </a:extLst>
          </p:cNvPr>
          <p:cNvSpPr txBox="1"/>
          <p:nvPr/>
        </p:nvSpPr>
        <p:spPr>
          <a:xfrm>
            <a:off x="307024" y="4228265"/>
            <a:ext cx="374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Bepaal van te voren de doelen die in het kader van patiënt en reductie professional time moet worden bereikt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5CDD3-0D2B-CC3F-02FD-FCBA5BD59C6F}"/>
              </a:ext>
            </a:extLst>
          </p:cNvPr>
          <p:cNvSpPr txBox="1"/>
          <p:nvPr/>
        </p:nvSpPr>
        <p:spPr>
          <a:xfrm>
            <a:off x="4742748" y="4247160"/>
            <a:ext cx="3512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Focus op de behandelprocessen met het grootste potentieel </a:t>
            </a:r>
            <a:r>
              <a:rPr lang="nl-NL" sz="1600" dirty="0" err="1"/>
              <a:t>obv</a:t>
            </a:r>
            <a:r>
              <a:rPr lang="nl-NL" sz="1600" dirty="0"/>
              <a:t> het doel</a:t>
            </a:r>
          </a:p>
          <a:p>
            <a:endParaRPr lang="nl-NL" sz="1600" dirty="0"/>
          </a:p>
          <a:p>
            <a:r>
              <a:rPr lang="nl-NL" sz="1600" dirty="0"/>
              <a:t>en herontwerp de processen uitgaande van het doel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7545C-8EC7-2B5C-51D5-8272181E6F70}"/>
              </a:ext>
            </a:extLst>
          </p:cNvPr>
          <p:cNvSpPr txBox="1"/>
          <p:nvPr/>
        </p:nvSpPr>
        <p:spPr>
          <a:xfrm>
            <a:off x="8740034" y="4247159"/>
            <a:ext cx="3512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Het gaat niet om invoeren </a:t>
            </a:r>
            <a:br>
              <a:rPr lang="nl-NL" sz="1600" dirty="0"/>
            </a:br>
            <a:r>
              <a:rPr lang="nl-NL" sz="1600" dirty="0"/>
              <a:t>nieuwe tool maar om de </a:t>
            </a:r>
            <a:br>
              <a:rPr lang="nl-NL" sz="1600" dirty="0"/>
            </a:br>
            <a:r>
              <a:rPr lang="nl-NL" sz="1600" dirty="0"/>
              <a:t>verandering</a:t>
            </a:r>
          </a:p>
          <a:p>
            <a:endParaRPr lang="nl-NL" sz="1600" dirty="0"/>
          </a:p>
          <a:p>
            <a:r>
              <a:rPr lang="nl-NL" sz="1600" dirty="0"/>
              <a:t>Focus op het includeren van </a:t>
            </a:r>
            <a:br>
              <a:rPr lang="nl-NL" sz="1600" dirty="0"/>
            </a:br>
            <a:r>
              <a:rPr lang="nl-NL" sz="1600" dirty="0"/>
              <a:t>patiënten tot minimaal 50%</a:t>
            </a:r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0797-DC1C-2EC0-C361-38370A5BFAD9}"/>
              </a:ext>
            </a:extLst>
          </p:cNvPr>
          <p:cNvSpPr txBox="1"/>
          <p:nvPr/>
        </p:nvSpPr>
        <p:spPr>
          <a:xfrm>
            <a:off x="4742747" y="1479489"/>
            <a:ext cx="378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Herontwerp behandelprocessen met grootste impact</a:t>
            </a:r>
          </a:p>
          <a:p>
            <a:endParaRPr lang="nl-NL" sz="1600" i="1" dirty="0"/>
          </a:p>
          <a:p>
            <a:endParaRPr lang="nl-NL" sz="16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977DD-706F-2DF5-D94A-A0762857F1F3}"/>
              </a:ext>
            </a:extLst>
          </p:cNvPr>
          <p:cNvSpPr txBox="1"/>
          <p:nvPr/>
        </p:nvSpPr>
        <p:spPr>
          <a:xfrm>
            <a:off x="8904630" y="1479488"/>
            <a:ext cx="378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Schaal op en includeer</a:t>
            </a:r>
            <a:br>
              <a:rPr lang="nl-NL" sz="1600" i="1" dirty="0"/>
            </a:br>
            <a:r>
              <a:rPr lang="nl-NL" sz="1600" i="1" dirty="0"/>
              <a:t>minimaal 50%</a:t>
            </a:r>
          </a:p>
          <a:p>
            <a:endParaRPr lang="nl-NL" sz="1600" i="1" dirty="0"/>
          </a:p>
          <a:p>
            <a:endParaRPr lang="nl-NL" sz="16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8D92A-CB77-B78F-B0B0-EDC6403F4165}"/>
              </a:ext>
            </a:extLst>
          </p:cNvPr>
          <p:cNvSpPr txBox="1"/>
          <p:nvPr/>
        </p:nvSpPr>
        <p:spPr>
          <a:xfrm>
            <a:off x="468297" y="1479487"/>
            <a:ext cx="378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Digitaliseer uitgaande van te bereiken doelen</a:t>
            </a:r>
          </a:p>
          <a:p>
            <a:endParaRPr lang="nl-NL" sz="1600" i="1" dirty="0"/>
          </a:p>
          <a:p>
            <a:endParaRPr lang="nl-NL" sz="1600" i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952C50-3661-4B39-8061-005DE7F48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99" y="2905111"/>
            <a:ext cx="606840" cy="5583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F2FC7E-41F2-5D23-B3E9-84AD79B3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25" y="3091433"/>
            <a:ext cx="1907984" cy="8505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4649F9-686B-9355-BF68-16BA1C914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828" y="2834399"/>
            <a:ext cx="2171700" cy="12446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CD2602-F23E-E36B-DEC3-6CCE50696036}"/>
              </a:ext>
            </a:extLst>
          </p:cNvPr>
          <p:cNvCxnSpPr/>
          <p:nvPr/>
        </p:nvCxnSpPr>
        <p:spPr>
          <a:xfrm flipV="1">
            <a:off x="9058868" y="2596734"/>
            <a:ext cx="0" cy="1253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9EC317-87B0-F79D-99B6-AAD1F9A726CF}"/>
              </a:ext>
            </a:extLst>
          </p:cNvPr>
          <p:cNvCxnSpPr>
            <a:cxnSpLocks/>
          </p:cNvCxnSpPr>
          <p:nvPr/>
        </p:nvCxnSpPr>
        <p:spPr>
          <a:xfrm>
            <a:off x="9058868" y="3850555"/>
            <a:ext cx="22198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 24">
            <a:extLst>
              <a:ext uri="{FF2B5EF4-FFF2-40B4-BE49-F238E27FC236}">
                <a16:creationId xmlns:a16="http://schemas.microsoft.com/office/drawing/2014/main" id="{BBAC3FF3-E5B6-019A-00B4-6DD4EC699839}"/>
              </a:ext>
            </a:extLst>
          </p:cNvPr>
          <p:cNvSpPr/>
          <p:nvPr/>
        </p:nvSpPr>
        <p:spPr>
          <a:xfrm>
            <a:off x="9078103" y="2781918"/>
            <a:ext cx="1994053" cy="1079653"/>
          </a:xfrm>
          <a:custGeom>
            <a:avLst/>
            <a:gdLst>
              <a:gd name="connsiteX0" fmla="*/ 0 w 1994053"/>
              <a:gd name="connsiteY0" fmla="*/ 1079653 h 1079653"/>
              <a:gd name="connsiteX1" fmla="*/ 550843 w 1994053"/>
              <a:gd name="connsiteY1" fmla="*/ 1035585 h 1079653"/>
              <a:gd name="connsiteX2" fmla="*/ 936434 w 1994053"/>
              <a:gd name="connsiteY2" fmla="*/ 870332 h 1079653"/>
              <a:gd name="connsiteX3" fmla="*/ 1366091 w 1994053"/>
              <a:gd name="connsiteY3" fmla="*/ 308472 h 1079653"/>
              <a:gd name="connsiteX4" fmla="*/ 1994053 w 1994053"/>
              <a:gd name="connsiteY4" fmla="*/ 0 h 107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053" h="1079653">
                <a:moveTo>
                  <a:pt x="0" y="1079653"/>
                </a:moveTo>
                <a:cubicBezTo>
                  <a:pt x="197385" y="1075062"/>
                  <a:pt x="394771" y="1070472"/>
                  <a:pt x="550843" y="1035585"/>
                </a:cubicBezTo>
                <a:cubicBezTo>
                  <a:pt x="706915" y="1000698"/>
                  <a:pt x="800560" y="991517"/>
                  <a:pt x="936434" y="870332"/>
                </a:cubicBezTo>
                <a:cubicBezTo>
                  <a:pt x="1072308" y="749147"/>
                  <a:pt x="1189821" y="453527"/>
                  <a:pt x="1366091" y="308472"/>
                </a:cubicBezTo>
                <a:cubicBezTo>
                  <a:pt x="1542361" y="163417"/>
                  <a:pt x="1768207" y="81708"/>
                  <a:pt x="199405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93ACA7-1024-9376-11F9-A71791C3945A}"/>
              </a:ext>
            </a:extLst>
          </p:cNvPr>
          <p:cNvCxnSpPr/>
          <p:nvPr/>
        </p:nvCxnSpPr>
        <p:spPr>
          <a:xfrm>
            <a:off x="9058868" y="3255643"/>
            <a:ext cx="22180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F15FC4E-129B-4956-A222-43B80983B527}"/>
              </a:ext>
            </a:extLst>
          </p:cNvPr>
          <p:cNvCxnSpPr>
            <a:cxnSpLocks/>
          </p:cNvCxnSpPr>
          <p:nvPr/>
        </p:nvCxnSpPr>
        <p:spPr>
          <a:xfrm>
            <a:off x="403332" y="2214784"/>
            <a:ext cx="38494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F01F38ED-F444-4EC9-A1DD-79A47921B10D}"/>
              </a:ext>
            </a:extLst>
          </p:cNvPr>
          <p:cNvCxnSpPr>
            <a:cxnSpLocks/>
          </p:cNvCxnSpPr>
          <p:nvPr/>
        </p:nvCxnSpPr>
        <p:spPr>
          <a:xfrm>
            <a:off x="4742747" y="2214784"/>
            <a:ext cx="38494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C0B4F68F-3915-4B51-8DC5-AE068D9AE309}"/>
              </a:ext>
            </a:extLst>
          </p:cNvPr>
          <p:cNvCxnSpPr>
            <a:cxnSpLocks/>
          </p:cNvCxnSpPr>
          <p:nvPr/>
        </p:nvCxnSpPr>
        <p:spPr>
          <a:xfrm>
            <a:off x="8904630" y="2214784"/>
            <a:ext cx="28287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5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F476A46-C98B-5B3E-6A4C-631BFE7C4FDB}"/>
              </a:ext>
            </a:extLst>
          </p:cNvPr>
          <p:cNvSpPr/>
          <p:nvPr/>
        </p:nvSpPr>
        <p:spPr>
          <a:xfrm>
            <a:off x="623641" y="3731758"/>
            <a:ext cx="2561520" cy="2490394"/>
          </a:xfrm>
          <a:prstGeom prst="rect">
            <a:avLst/>
          </a:prstGeom>
          <a:solidFill>
            <a:srgbClr val="FAD8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6D4575-C25A-ABF8-409F-6BA3860E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4735E-DBBB-ED5B-2855-085FBB82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12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4B5F9B-D6C5-7604-E300-2B29AD84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kan wel….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37440-9160-F6E3-E8E1-2373D59972DE}"/>
              </a:ext>
            </a:extLst>
          </p:cNvPr>
          <p:cNvSpPr txBox="1"/>
          <p:nvPr/>
        </p:nvSpPr>
        <p:spPr>
          <a:xfrm>
            <a:off x="585600" y="1618862"/>
            <a:ext cx="3189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Huisartsen in de mijnstreek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B2710E-C386-A889-3C93-D01CE2A7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284714"/>
            <a:ext cx="1778953" cy="1243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CD78F0-A149-207E-4CC0-8435BAF7ECC3}"/>
              </a:ext>
            </a:extLst>
          </p:cNvPr>
          <p:cNvSpPr txBox="1"/>
          <p:nvPr/>
        </p:nvSpPr>
        <p:spPr>
          <a:xfrm>
            <a:off x="879619" y="4469052"/>
            <a:ext cx="2449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66.000 accounts </a:t>
            </a:r>
            <a:br>
              <a:rPr lang="nl-NL" sz="1600" dirty="0"/>
            </a:br>
            <a:r>
              <a:rPr lang="nl-NL" sz="1600" dirty="0"/>
              <a:t>(28% populatie)</a:t>
            </a:r>
          </a:p>
          <a:p>
            <a:endParaRPr lang="nl-NL" sz="1600" dirty="0"/>
          </a:p>
          <a:p>
            <a:r>
              <a:rPr lang="nl-NL" sz="1600" dirty="0"/>
              <a:t>Spreiding</a:t>
            </a:r>
            <a:br>
              <a:rPr lang="nl-NL" sz="1600" dirty="0"/>
            </a:br>
            <a:r>
              <a:rPr lang="nl-NL" sz="1600" dirty="0"/>
              <a:t>tussen 10 en 1000 per normpraktijk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39F052-8F13-EBDC-168B-49BB0C0794A0}"/>
              </a:ext>
            </a:extLst>
          </p:cNvPr>
          <p:cNvCxnSpPr/>
          <p:nvPr/>
        </p:nvCxnSpPr>
        <p:spPr>
          <a:xfrm>
            <a:off x="533089" y="2081363"/>
            <a:ext cx="279581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Afbeelding 5">
            <a:extLst>
              <a:ext uri="{FF2B5EF4-FFF2-40B4-BE49-F238E27FC236}">
                <a16:creationId xmlns:a16="http://schemas.microsoft.com/office/drawing/2014/main" id="{C4155C85-BE4E-147D-39EE-814F1BAC0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347" y="2198943"/>
            <a:ext cx="4214207" cy="987775"/>
          </a:xfrm>
          <a:prstGeom prst="rect">
            <a:avLst/>
          </a:prstGeom>
        </p:spPr>
      </p:pic>
      <p:sp>
        <p:nvSpPr>
          <p:cNvPr id="16" name="Tekstvak 9">
            <a:extLst>
              <a:ext uri="{FF2B5EF4-FFF2-40B4-BE49-F238E27FC236}">
                <a16:creationId xmlns:a16="http://schemas.microsoft.com/office/drawing/2014/main" id="{0EF66361-C7FF-96A3-AE89-67CFAB36C6C2}"/>
              </a:ext>
            </a:extLst>
          </p:cNvPr>
          <p:cNvSpPr txBox="1"/>
          <p:nvPr/>
        </p:nvSpPr>
        <p:spPr>
          <a:xfrm>
            <a:off x="6096000" y="3667606"/>
            <a:ext cx="4264218" cy="2554545"/>
          </a:xfrm>
          <a:prstGeom prst="rect">
            <a:avLst/>
          </a:prstGeom>
          <a:solidFill>
            <a:srgbClr val="FAD8BF"/>
          </a:solidFill>
        </p:spPr>
        <p:txBody>
          <a:bodyPr wrap="square" rtlCol="0">
            <a:spAutoFit/>
          </a:bodyPr>
          <a:lstStyle/>
          <a:p>
            <a:r>
              <a:rPr lang="nl-NL" sz="1600" b="1" dirty="0"/>
              <a:t>Herontwerp van een analoog naar een hybride zorgpad IBD leidt tot:</a:t>
            </a:r>
          </a:p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40% daling van polikliniek bezoeken</a:t>
            </a:r>
            <a:br>
              <a:rPr lang="nl-NL" sz="1600" dirty="0"/>
            </a:b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50% afname van klinische opnames</a:t>
            </a:r>
            <a:br>
              <a:rPr lang="nl-NL" sz="1600" dirty="0"/>
            </a:b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Besparing van 0,2fte MDL arts bij 700 patiënten in het zorgpad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C170D-44BE-7C80-D641-F11AD6D85F44}"/>
              </a:ext>
            </a:extLst>
          </p:cNvPr>
          <p:cNvSpPr txBox="1"/>
          <p:nvPr/>
        </p:nvSpPr>
        <p:spPr>
          <a:xfrm>
            <a:off x="5919600" y="1618862"/>
            <a:ext cx="3189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Hybride </a:t>
            </a:r>
            <a:r>
              <a:rPr lang="nl-NL" sz="1600" i="1" dirty="0" err="1"/>
              <a:t>zorgpad</a:t>
            </a:r>
            <a:r>
              <a:rPr lang="nl-NL" sz="1600" i="1" dirty="0"/>
              <a:t> IBD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49EC48-3FA4-9CE9-EEA8-5E6EEC93D0E9}"/>
              </a:ext>
            </a:extLst>
          </p:cNvPr>
          <p:cNvSpPr txBox="1"/>
          <p:nvPr/>
        </p:nvSpPr>
        <p:spPr>
          <a:xfrm>
            <a:off x="735876" y="3825856"/>
            <a:ext cx="2337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b="1" dirty="0"/>
              <a:t>Introductie app in de mijnstreek</a:t>
            </a:r>
          </a:p>
        </p:txBody>
      </p:sp>
    </p:spTree>
    <p:extLst>
      <p:ext uri="{BB962C8B-B14F-4D97-AF65-F5344CB8AC3E}">
        <p14:creationId xmlns:p14="http://schemas.microsoft.com/office/powerpoint/2010/main" val="356221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1B4883-0165-A55D-7073-66FBC0A8711F}"/>
              </a:ext>
            </a:extLst>
          </p:cNvPr>
          <p:cNvSpPr/>
          <p:nvPr/>
        </p:nvSpPr>
        <p:spPr>
          <a:xfrm>
            <a:off x="2696398" y="2436819"/>
            <a:ext cx="4135297" cy="2662747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Octagon 15">
            <a:extLst>
              <a:ext uri="{FF2B5EF4-FFF2-40B4-BE49-F238E27FC236}">
                <a16:creationId xmlns:a16="http://schemas.microsoft.com/office/drawing/2014/main" id="{F40E5F88-DD11-C143-53E1-662466C9A90C}"/>
              </a:ext>
            </a:extLst>
          </p:cNvPr>
          <p:cNvSpPr/>
          <p:nvPr/>
        </p:nvSpPr>
        <p:spPr>
          <a:xfrm>
            <a:off x="1102717" y="5049506"/>
            <a:ext cx="1292773" cy="1292773"/>
          </a:xfrm>
          <a:prstGeom prst="octagon">
            <a:avLst/>
          </a:prstGeom>
          <a:solidFill>
            <a:srgbClr val="E405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814F20-A64B-8F5C-62F6-DF0B92FD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49D27-C3C2-B24C-0CB5-D97EDC75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13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412517-A0E1-4429-B501-EE145BEC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De strategische uitdagingen vereist een heldere strategie die verder gaat dan de instelling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2A735-A701-E3C4-4F9E-7AE0DB48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33" y="2590901"/>
            <a:ext cx="1940817" cy="1785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A666D-CA9A-0B13-90AC-912CE9C27183}"/>
              </a:ext>
            </a:extLst>
          </p:cNvPr>
          <p:cNvSpPr txBox="1"/>
          <p:nvPr/>
        </p:nvSpPr>
        <p:spPr>
          <a:xfrm>
            <a:off x="716233" y="1881351"/>
            <a:ext cx="445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Strategische vraagstukken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A2720A1-0C84-160F-EC98-EFBEF7D6AE94}"/>
              </a:ext>
            </a:extLst>
          </p:cNvPr>
          <p:cNvSpPr/>
          <p:nvPr/>
        </p:nvSpPr>
        <p:spPr>
          <a:xfrm>
            <a:off x="7132603" y="2367808"/>
            <a:ext cx="413379" cy="2800767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E40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657737-66A5-502C-D6C4-F33B12DEB5AF}"/>
              </a:ext>
            </a:extLst>
          </p:cNvPr>
          <p:cNvSpPr txBox="1"/>
          <p:nvPr/>
        </p:nvSpPr>
        <p:spPr>
          <a:xfrm>
            <a:off x="2780483" y="2526056"/>
            <a:ext cx="4046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Het gaat niet alleen om keuze van een duurzame rol voor de instelling</a:t>
            </a:r>
          </a:p>
          <a:p>
            <a:endParaRPr lang="nl-NL" sz="1600" dirty="0"/>
          </a:p>
          <a:p>
            <a:r>
              <a:rPr lang="nl-NL" sz="1600" dirty="0"/>
              <a:t>Maar om duurzame gezondheidszorg voor de mensen in de regio</a:t>
            </a:r>
          </a:p>
          <a:p>
            <a:endParaRPr lang="nl-NL" sz="1600" dirty="0"/>
          </a:p>
          <a:p>
            <a:r>
              <a:rPr lang="nl-NL" sz="1600" dirty="0"/>
              <a:t>De regio- en IZA-vragenstukken vragen om een heldere strategie met keuzes</a:t>
            </a:r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B4C2F-5CCF-3D94-4018-AC2997A7EA99}"/>
              </a:ext>
            </a:extLst>
          </p:cNvPr>
          <p:cNvSpPr txBox="1"/>
          <p:nvPr/>
        </p:nvSpPr>
        <p:spPr>
          <a:xfrm>
            <a:off x="1114952" y="5398859"/>
            <a:ext cx="1292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</a:rPr>
              <a:t>Regio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opgaven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A043E5-64B3-8FB0-5E4E-525EB411E936}"/>
              </a:ext>
            </a:extLst>
          </p:cNvPr>
          <p:cNvSpPr txBox="1"/>
          <p:nvPr/>
        </p:nvSpPr>
        <p:spPr>
          <a:xfrm>
            <a:off x="1450426" y="4394245"/>
            <a:ext cx="116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&amp;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E2271-9B4B-4F0D-9B71-D6DC58B64BC8}"/>
              </a:ext>
            </a:extLst>
          </p:cNvPr>
          <p:cNvSpPr txBox="1"/>
          <p:nvPr/>
        </p:nvSpPr>
        <p:spPr>
          <a:xfrm>
            <a:off x="8162692" y="2787665"/>
            <a:ext cx="3759753" cy="2031325"/>
          </a:xfrm>
          <a:prstGeom prst="rect">
            <a:avLst/>
          </a:prstGeom>
          <a:solidFill>
            <a:srgbClr val="EE7D31">
              <a:alpha val="23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i="1" dirty="0"/>
              <a:t>Persoonlijke noot</a:t>
            </a:r>
            <a:r>
              <a:rPr lang="nl-NL" dirty="0"/>
              <a:t>:</a:t>
            </a:r>
          </a:p>
          <a:p>
            <a:pPr marL="285750" indent="-285750">
              <a:buFontTx/>
              <a:buChar char="-"/>
            </a:pPr>
            <a:r>
              <a:rPr lang="nl-NL" dirty="0"/>
              <a:t>Keuzes mogen sterker gelinkt worden aan strategische vraagstukken in de regio</a:t>
            </a:r>
          </a:p>
          <a:p>
            <a:pPr marL="285750" indent="-285750">
              <a:buFontTx/>
              <a:buChar char="-"/>
            </a:pPr>
            <a:r>
              <a:rPr lang="nl-NL" dirty="0"/>
              <a:t>Ik zie regelmatig meer ‘een beweging’ </a:t>
            </a:r>
            <a:r>
              <a:rPr lang="nl-NL" dirty="0" err="1"/>
              <a:t>ipv</a:t>
            </a:r>
            <a:r>
              <a:rPr lang="nl-NL" dirty="0"/>
              <a:t> strategische richting met duidelijk resultaat</a:t>
            </a:r>
          </a:p>
        </p:txBody>
      </p:sp>
    </p:spTree>
    <p:extLst>
      <p:ext uri="{BB962C8B-B14F-4D97-AF65-F5344CB8AC3E}">
        <p14:creationId xmlns:p14="http://schemas.microsoft.com/office/powerpoint/2010/main" val="141871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B5DE0E-DB04-6C9C-E788-F691E21C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EF7C6-1DDC-4ED6-6FEC-B4637084DA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1271F-4301-4FAF-A1ED-636396706053}" type="datetime1">
              <a:rPr lang="nl-NL" smtClean="0"/>
              <a:t>11-10-2023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2EC5B-B1FD-76C0-93F4-B24B81D4E303}"/>
              </a:ext>
            </a:extLst>
          </p:cNvPr>
          <p:cNvSpPr txBox="1"/>
          <p:nvPr/>
        </p:nvSpPr>
        <p:spPr>
          <a:xfrm>
            <a:off x="585600" y="2092277"/>
            <a:ext cx="8868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Grote, lange lijn van niet duurzame ontwikkeling</a:t>
            </a:r>
          </a:p>
          <a:p>
            <a:endParaRPr lang="nl-NL" dirty="0"/>
          </a:p>
          <a:p>
            <a:r>
              <a:rPr lang="nl-NL" dirty="0"/>
              <a:t>Opgave voor komende jaren</a:t>
            </a:r>
          </a:p>
          <a:p>
            <a:endParaRPr lang="nl-NL" dirty="0"/>
          </a:p>
          <a:p>
            <a:r>
              <a:rPr lang="nl-NL" b="1" dirty="0">
                <a:solidFill>
                  <a:schemeClr val="accent1"/>
                </a:solidFill>
              </a:rPr>
              <a:t>Transformatie proces </a:t>
            </a:r>
            <a:r>
              <a:rPr lang="nl-NL" b="1" dirty="0">
                <a:solidFill>
                  <a:srgbClr val="EE7D31"/>
                </a:solidFill>
              </a:rPr>
              <a:t>en de bijdrage van CZ</a:t>
            </a:r>
          </a:p>
          <a:p>
            <a:endParaRPr lang="nl-NL" dirty="0"/>
          </a:p>
          <a:p>
            <a:r>
              <a:rPr lang="nl-NL" dirty="0"/>
              <a:t>Vragen aan de toezichthouders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609BFCA-2AFC-4C63-8A90-BA2CB44D8F26}"/>
              </a:ext>
            </a:extLst>
          </p:cNvPr>
          <p:cNvCxnSpPr>
            <a:cxnSpLocks/>
          </p:cNvCxnSpPr>
          <p:nvPr/>
        </p:nvCxnSpPr>
        <p:spPr>
          <a:xfrm>
            <a:off x="585600" y="2546647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B90E82D-BF0B-4F0D-AE84-DB4E9BC1E189}"/>
              </a:ext>
            </a:extLst>
          </p:cNvPr>
          <p:cNvCxnSpPr>
            <a:cxnSpLocks/>
          </p:cNvCxnSpPr>
          <p:nvPr/>
        </p:nvCxnSpPr>
        <p:spPr>
          <a:xfrm>
            <a:off x="585600" y="3104972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45F8BE7-66F7-486A-AAB0-72988E50F5E4}"/>
              </a:ext>
            </a:extLst>
          </p:cNvPr>
          <p:cNvCxnSpPr>
            <a:cxnSpLocks/>
          </p:cNvCxnSpPr>
          <p:nvPr/>
        </p:nvCxnSpPr>
        <p:spPr>
          <a:xfrm>
            <a:off x="585600" y="3663298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3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9E19D9-61EB-4E6B-AC5D-5C1F2911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1860FF6-9676-45DD-AE56-32D6702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15</a:t>
            </a:fld>
            <a:endParaRPr lang="nl-NL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639843DE-3695-4D37-8487-AF9276202953}"/>
              </a:ext>
            </a:extLst>
          </p:cNvPr>
          <p:cNvSpPr/>
          <p:nvPr/>
        </p:nvSpPr>
        <p:spPr>
          <a:xfrm>
            <a:off x="6962579" y="2906959"/>
            <a:ext cx="2848304" cy="2039006"/>
          </a:xfrm>
          <a:prstGeom prst="ellipse">
            <a:avLst/>
          </a:prstGeom>
          <a:solidFill>
            <a:srgbClr val="E40828"/>
          </a:solidFill>
          <a:ln w="12700" cap="flat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6A58EB3-24CC-4003-B3D9-829174EF01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7419" y="365125"/>
            <a:ext cx="10389130" cy="1325564"/>
          </a:xfrm>
          <a:prstGeom prst="rect">
            <a:avLst/>
          </a:prstGeom>
        </p:spPr>
        <p:txBody>
          <a:bodyPr>
            <a:normAutofit/>
          </a:bodyPr>
          <a:lstStyle>
            <a:lvl1pPr defTabSz="644651">
              <a:defRPr sz="2632"/>
            </a:lvl1pPr>
          </a:lstStyle>
          <a:p>
            <a:r>
              <a:rPr lang="nl-NL" sz="2800" dirty="0"/>
              <a:t>Huidige innovatie-aanpak in de zorg brengt ons niet de gewenste resultaten</a:t>
            </a:r>
            <a:endParaRPr sz="2800" dirty="0"/>
          </a:p>
        </p:txBody>
      </p:sp>
      <p:sp>
        <p:nvSpPr>
          <p:cNvPr id="6" name="Will not bring us the necessary results">
            <a:extLst>
              <a:ext uri="{FF2B5EF4-FFF2-40B4-BE49-F238E27FC236}">
                <a16:creationId xmlns:a16="http://schemas.microsoft.com/office/drawing/2014/main" id="{E1527F0F-3EF8-4A67-993F-DC33E98D9B79}"/>
              </a:ext>
            </a:extLst>
          </p:cNvPr>
          <p:cNvSpPr txBox="1"/>
          <p:nvPr/>
        </p:nvSpPr>
        <p:spPr>
          <a:xfrm>
            <a:off x="7136126" y="2262784"/>
            <a:ext cx="259760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 i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innovaties ‘dragen bij’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maar te weinig</a:t>
            </a:r>
            <a:endParaRPr kumimoji="0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Hardly scaling up programs  after successful pilot…">
            <a:extLst>
              <a:ext uri="{FF2B5EF4-FFF2-40B4-BE49-F238E27FC236}">
                <a16:creationId xmlns:a16="http://schemas.microsoft.com/office/drawing/2014/main" id="{B73CC516-526E-42EE-9700-184D53079C3B}"/>
              </a:ext>
            </a:extLst>
          </p:cNvPr>
          <p:cNvSpPr txBox="1"/>
          <p:nvPr/>
        </p:nvSpPr>
        <p:spPr>
          <a:xfrm>
            <a:off x="1792706" y="2088705"/>
            <a:ext cx="3740860" cy="3906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60421" marR="0" lvl="0" indent="-160421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Weinig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opschaalprogramma’s na succesvolle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pilot</a:t>
            </a:r>
            <a:b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60421" marR="0" lvl="0" indent="-160421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Beperkt organisatie-brede innovatieprogramma’s</a:t>
            </a:r>
            <a:b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60421" marR="0" lvl="0" indent="-160421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Beperkte coördinatie-inspanning van overheid en zorgverzekeraars</a:t>
            </a:r>
          </a:p>
          <a:p>
            <a:pPr marL="160421" marR="0" lvl="0" indent="-160421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&amp;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veel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van ‘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overgedimensioneerde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maar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aantrekkelijke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technologie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0BA28979-8187-4FD1-A662-710303DD1F84}"/>
              </a:ext>
            </a:extLst>
          </p:cNvPr>
          <p:cNvSpPr txBox="1"/>
          <p:nvPr/>
        </p:nvSpPr>
        <p:spPr>
          <a:xfrm>
            <a:off x="7368130" y="2943264"/>
            <a:ext cx="2133600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impact op de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organisatie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totaal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beperkt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“We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lossen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zo het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probleem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op”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ight Arrow 9">
            <a:extLst>
              <a:ext uri="{FF2B5EF4-FFF2-40B4-BE49-F238E27FC236}">
                <a16:creationId xmlns:a16="http://schemas.microsoft.com/office/drawing/2014/main" id="{B065636A-1706-434E-AC80-A9CFEB2EC55F}"/>
              </a:ext>
            </a:extLst>
          </p:cNvPr>
          <p:cNvSpPr/>
          <p:nvPr/>
        </p:nvSpPr>
        <p:spPr>
          <a:xfrm>
            <a:off x="5964437" y="2061181"/>
            <a:ext cx="472965" cy="3920359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45973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9E19D9-61EB-4E6B-AC5D-5C1F2911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1860FF6-9676-45DD-AE56-32D6702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16</a:t>
            </a:fld>
            <a:endParaRPr lang="nl-NL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87925B3-9E6B-4FA1-9FAC-0173A9857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688" y="4134114"/>
            <a:ext cx="8348717" cy="655637"/>
          </a:xfrm>
          <a:prstGeom prst="parallelogram">
            <a:avLst>
              <a:gd name="adj" fmla="val 12204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8ABB19-8957-400A-9784-6A18E02DC706}"/>
              </a:ext>
            </a:extLst>
          </p:cNvPr>
          <p:cNvSpPr txBox="1">
            <a:spLocks/>
          </p:cNvSpPr>
          <p:nvPr/>
        </p:nvSpPr>
        <p:spPr>
          <a:xfrm>
            <a:off x="445032" y="383278"/>
            <a:ext cx="11652562" cy="1548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E2002C"/>
                </a:solidFill>
              </a:rPr>
              <a:t>Transformatie vereist Ambitie gekoppeld aan uitvoeringskracht</a:t>
            </a:r>
          </a:p>
          <a:p>
            <a:pPr marL="0" marR="0" lvl="0" indent="0" algn="l" defTabSz="685800" rtl="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E2002C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F5B2EF8A-6F18-4225-A254-3DA2D0B2254A}"/>
              </a:ext>
            </a:extLst>
          </p:cNvPr>
          <p:cNvSpPr txBox="1"/>
          <p:nvPr/>
        </p:nvSpPr>
        <p:spPr>
          <a:xfrm>
            <a:off x="793027" y="1702047"/>
            <a:ext cx="319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/>
              <a:t>Ambitieuze doelstelling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000D9B2-50CC-4CA8-9DE8-FEE5C8123B5A}"/>
              </a:ext>
            </a:extLst>
          </p:cNvPr>
          <p:cNvSpPr txBox="1"/>
          <p:nvPr/>
        </p:nvSpPr>
        <p:spPr>
          <a:xfrm>
            <a:off x="641718" y="4834180"/>
            <a:ext cx="2369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/>
              <a:t>”</a:t>
            </a:r>
            <a:r>
              <a:rPr lang="en-AU" sz="1600"/>
              <a:t>aim for the stars</a:t>
            </a:r>
            <a:r>
              <a:rPr lang="nl-NL" sz="1600"/>
              <a:t>”</a:t>
            </a:r>
          </a:p>
          <a:p>
            <a:r>
              <a:rPr lang="nl-NL" sz="1600"/>
              <a:t>Zonder stretch doelstelling geen creativiteit en focus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4DF912B9-041F-4248-BCDE-435648D7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03" y="2530900"/>
            <a:ext cx="2488323" cy="2695683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7A11E6DC-3BF8-4730-8A2A-D84640D0BAFF}"/>
              </a:ext>
            </a:extLst>
          </p:cNvPr>
          <p:cNvSpPr txBox="1"/>
          <p:nvPr/>
        </p:nvSpPr>
        <p:spPr>
          <a:xfrm>
            <a:off x="3058406" y="3100858"/>
            <a:ext cx="1313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8000" dirty="0"/>
              <a:t>+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68D76DF4-A66F-4356-A701-BD8A1F1680FA}"/>
              </a:ext>
            </a:extLst>
          </p:cNvPr>
          <p:cNvGrpSpPr/>
          <p:nvPr/>
        </p:nvGrpSpPr>
        <p:grpSpPr>
          <a:xfrm>
            <a:off x="7253813" y="2385291"/>
            <a:ext cx="2364827" cy="2070538"/>
            <a:chOff x="4487918" y="2102070"/>
            <a:chExt cx="2364827" cy="2070538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60DD5352-768C-4E47-9C2F-945C32593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797" y="2862867"/>
              <a:ext cx="2022393" cy="130974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ECFD7AEA-9AB8-44FB-863A-CCA50D788837}"/>
                </a:ext>
              </a:extLst>
            </p:cNvPr>
            <p:cNvSpPr txBox="1"/>
            <p:nvPr/>
          </p:nvSpPr>
          <p:spPr>
            <a:xfrm>
              <a:off x="4487918" y="2102070"/>
              <a:ext cx="236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i="1"/>
                <a:t>Pilot voor leren, opschalen voor impact</a:t>
              </a:r>
            </a:p>
          </p:txBody>
        </p:sp>
      </p:grpSp>
      <p:pic>
        <p:nvPicPr>
          <p:cNvPr id="13" name="Picture 11">
            <a:extLst>
              <a:ext uri="{FF2B5EF4-FFF2-40B4-BE49-F238E27FC236}">
                <a16:creationId xmlns:a16="http://schemas.microsoft.com/office/drawing/2014/main" id="{F35EE432-7C6B-45B3-8159-325BF7A45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671" y="3085161"/>
            <a:ext cx="1327051" cy="138013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2F9E5111-D04A-461B-AB26-DBAAF93328C8}"/>
              </a:ext>
            </a:extLst>
          </p:cNvPr>
          <p:cNvSpPr txBox="1"/>
          <p:nvPr/>
        </p:nvSpPr>
        <p:spPr>
          <a:xfrm>
            <a:off x="9802573" y="2380035"/>
            <a:ext cx="139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/>
              <a:t>TOP</a:t>
            </a:r>
            <a:br>
              <a:rPr lang="nl-NL" sz="1600" i="1"/>
            </a:br>
            <a:r>
              <a:rPr lang="nl-NL" sz="1600" i="1"/>
              <a:t>team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1B2E05F7-0760-46C4-8298-B4B4C395593A}"/>
              </a:ext>
            </a:extLst>
          </p:cNvPr>
          <p:cNvSpPr txBox="1"/>
          <p:nvPr/>
        </p:nvSpPr>
        <p:spPr>
          <a:xfrm>
            <a:off x="5709243" y="1702047"/>
            <a:ext cx="420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/>
              <a:t>Next level uitvoeringskracht</a:t>
            </a:r>
          </a:p>
        </p:txBody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889B54AF-21E6-4E6F-A40F-15F92DE0B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986" y="3136777"/>
            <a:ext cx="2466455" cy="12875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9">
            <a:extLst>
              <a:ext uri="{FF2B5EF4-FFF2-40B4-BE49-F238E27FC236}">
                <a16:creationId xmlns:a16="http://schemas.microsoft.com/office/drawing/2014/main" id="{86B7102D-0301-4365-978C-E7A15DFFA306}"/>
              </a:ext>
            </a:extLst>
          </p:cNvPr>
          <p:cNvSpPr txBox="1"/>
          <p:nvPr/>
        </p:nvSpPr>
        <p:spPr>
          <a:xfrm>
            <a:off x="4500103" y="2395800"/>
            <a:ext cx="2364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/>
              <a:t>Kies projecten</a:t>
            </a:r>
            <a:br>
              <a:rPr lang="nl-NL" sz="1600" i="1"/>
            </a:br>
            <a:r>
              <a:rPr lang="nl-NL" sz="1600" i="1"/>
              <a:t>op impact</a:t>
            </a:r>
          </a:p>
        </p:txBody>
      </p:sp>
    </p:spTree>
    <p:extLst>
      <p:ext uri="{BB962C8B-B14F-4D97-AF65-F5344CB8AC3E}">
        <p14:creationId xmlns:p14="http://schemas.microsoft.com/office/powerpoint/2010/main" val="3250602260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92D63EA-8D2C-D634-F12F-7DD0CA337D49}"/>
              </a:ext>
            </a:extLst>
          </p:cNvPr>
          <p:cNvSpPr/>
          <p:nvPr/>
        </p:nvSpPr>
        <p:spPr>
          <a:xfrm>
            <a:off x="5276538" y="4507026"/>
            <a:ext cx="6475751" cy="1623951"/>
          </a:xfrm>
          <a:prstGeom prst="rect">
            <a:avLst/>
          </a:prstGeom>
          <a:solidFill>
            <a:srgbClr val="EE7D31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B8845F-D7D9-3727-7AEB-14BD4E81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68C17C-523D-8ABB-F66C-74ABE904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17</a:t>
            </a:fld>
            <a:endParaRPr lang="nl-NL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2C7E8874-F418-A799-6747-922A40E5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Hoe wordt de uitvoeringskracht georganiseerd om de strategie echt waar te maken?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3B93B0-FFE7-414C-B8DF-E23D98CB11FD}"/>
              </a:ext>
            </a:extLst>
          </p:cNvPr>
          <p:cNvSpPr txBox="1"/>
          <p:nvPr/>
        </p:nvSpPr>
        <p:spPr>
          <a:xfrm>
            <a:off x="5366479" y="4608595"/>
            <a:ext cx="6495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In welke mate is de strategie door vertaald naar actie- en innovatieprogramma’s?</a:t>
            </a:r>
          </a:p>
          <a:p>
            <a:pPr marL="285750" indent="-285750">
              <a:buFontTx/>
              <a:buChar char="-"/>
            </a:pPr>
            <a:r>
              <a:rPr lang="nl-NL" dirty="0"/>
              <a:t>Hoe worden die programma’s echt gefocust op de high impact projecten?</a:t>
            </a:r>
          </a:p>
          <a:p>
            <a:pPr marL="285750" indent="-285750">
              <a:buFontTx/>
              <a:buChar char="-"/>
            </a:pPr>
            <a:r>
              <a:rPr lang="nl-NL" dirty="0"/>
              <a:t>Is er voldoende transformatie capaciteit (RvT / RvB / </a:t>
            </a:r>
            <a:r>
              <a:rPr lang="nl-NL" dirty="0" err="1"/>
              <a:t>org</a:t>
            </a:r>
            <a:r>
              <a:rPr lang="nl-NL" dirty="0"/>
              <a:t>)?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978A292-715C-E0CD-CCE4-6B41B651F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56" y="1876365"/>
            <a:ext cx="7772400" cy="2242038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94907956-72A3-FB93-4ABC-03052AFAF0DA}"/>
              </a:ext>
            </a:extLst>
          </p:cNvPr>
          <p:cNvSpPr/>
          <p:nvPr/>
        </p:nvSpPr>
        <p:spPr>
          <a:xfrm>
            <a:off x="4595131" y="2865297"/>
            <a:ext cx="248301" cy="940223"/>
          </a:xfrm>
          <a:prstGeom prst="rightArrow">
            <a:avLst>
              <a:gd name="adj1" fmla="val 50000"/>
              <a:gd name="adj2" fmla="val 118594"/>
            </a:avLst>
          </a:prstGeom>
          <a:solidFill>
            <a:srgbClr val="941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624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ADFDFA2-DB28-872C-3A09-7F1A2139157F}"/>
              </a:ext>
            </a:extLst>
          </p:cNvPr>
          <p:cNvSpPr/>
          <p:nvPr/>
        </p:nvSpPr>
        <p:spPr>
          <a:xfrm>
            <a:off x="3635298" y="2559135"/>
            <a:ext cx="4014439" cy="1460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8A1417-4092-A3EC-68C9-D8C0DC82EB80}"/>
              </a:ext>
            </a:extLst>
          </p:cNvPr>
          <p:cNvSpPr/>
          <p:nvPr/>
        </p:nvSpPr>
        <p:spPr>
          <a:xfrm>
            <a:off x="4363945" y="2998540"/>
            <a:ext cx="2619998" cy="544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09CBE-AB65-26BA-B6BB-2A87C150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CZ ondersteunt de transformatie met best </a:t>
            </a:r>
            <a:r>
              <a:rPr lang="nl-NL" dirty="0" err="1"/>
              <a:t>practices</a:t>
            </a:r>
            <a:r>
              <a:rPr lang="nl-NL" dirty="0"/>
              <a:t>, </a:t>
            </a:r>
            <a:r>
              <a:rPr lang="nl-NL" dirty="0" err="1"/>
              <a:t>challenge</a:t>
            </a:r>
            <a:r>
              <a:rPr lang="nl-NL" dirty="0"/>
              <a:t> op doelen &amp; aanpak en financiering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9B494-16B5-CD70-2941-D76B256991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1271F-4301-4FAF-A1ED-636396706053}" type="datetime1">
              <a:rPr lang="nl-NL" smtClean="0"/>
              <a:t>11-10-2023</a:t>
            </a:fld>
            <a:endParaRPr lang="nl-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595C5-6EE4-F95C-7B4B-FE8AE0F3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985" y="2987389"/>
            <a:ext cx="635529" cy="584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EE9761-A247-C6C7-E181-C89E7BB7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514" y="3105828"/>
            <a:ext cx="1249416" cy="42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F64C3A-6323-3C48-1641-2EFA9E7CA694}"/>
              </a:ext>
            </a:extLst>
          </p:cNvPr>
          <p:cNvSpPr txBox="1"/>
          <p:nvPr/>
        </p:nvSpPr>
        <p:spPr>
          <a:xfrm>
            <a:off x="6517885" y="3048943"/>
            <a:ext cx="85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dirty="0"/>
              <a:t>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862E7F-F00C-9177-3153-09E493B5C128}"/>
              </a:ext>
            </a:extLst>
          </p:cNvPr>
          <p:cNvSpPr txBox="1"/>
          <p:nvPr/>
        </p:nvSpPr>
        <p:spPr>
          <a:xfrm>
            <a:off x="4363946" y="3583315"/>
            <a:ext cx="261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Transformatie aanpak</a:t>
            </a:r>
          </a:p>
        </p:txBody>
      </p:sp>
      <p:sp>
        <p:nvSpPr>
          <p:cNvPr id="21" name="Trapezium 20">
            <a:extLst>
              <a:ext uri="{FF2B5EF4-FFF2-40B4-BE49-F238E27FC236}">
                <a16:creationId xmlns:a16="http://schemas.microsoft.com/office/drawing/2014/main" id="{241065D5-BD0D-DC58-95B7-171B4FCDF083}"/>
              </a:ext>
            </a:extLst>
          </p:cNvPr>
          <p:cNvSpPr/>
          <p:nvPr/>
        </p:nvSpPr>
        <p:spPr>
          <a:xfrm>
            <a:off x="3356517" y="2035028"/>
            <a:ext cx="4594303" cy="702527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6C3E6-1CDC-2A26-2751-03906E81A0F4}"/>
              </a:ext>
            </a:extLst>
          </p:cNvPr>
          <p:cNvSpPr txBox="1"/>
          <p:nvPr/>
        </p:nvSpPr>
        <p:spPr>
          <a:xfrm>
            <a:off x="225911" y="2224602"/>
            <a:ext cx="233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Regie op de regiobeelden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86394F-D172-717B-9D5D-DEB4E9D6AF03}"/>
              </a:ext>
            </a:extLst>
          </p:cNvPr>
          <p:cNvSpPr txBox="1"/>
          <p:nvPr/>
        </p:nvSpPr>
        <p:spPr>
          <a:xfrm>
            <a:off x="4259499" y="4517976"/>
            <a:ext cx="233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Transformatiedoelen – thema’s bij de inkoop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7D9F63-E0CA-A5F7-AAB7-294A7CC28206}"/>
              </a:ext>
            </a:extLst>
          </p:cNvPr>
          <p:cNvSpPr txBox="1"/>
          <p:nvPr/>
        </p:nvSpPr>
        <p:spPr>
          <a:xfrm>
            <a:off x="9716432" y="2152473"/>
            <a:ext cx="233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Vormen van Duurzame Coalities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4C1C3-1372-1A84-3923-0C94571115AA}"/>
              </a:ext>
            </a:extLst>
          </p:cNvPr>
          <p:cNvSpPr txBox="1"/>
          <p:nvPr/>
        </p:nvSpPr>
        <p:spPr>
          <a:xfrm>
            <a:off x="6785517" y="4588786"/>
            <a:ext cx="233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Ondersteunen transformatieplannen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241E6F-0FFE-7139-4ED6-71DEAA865062}"/>
              </a:ext>
            </a:extLst>
          </p:cNvPr>
          <p:cNvSpPr txBox="1"/>
          <p:nvPr/>
        </p:nvSpPr>
        <p:spPr>
          <a:xfrm>
            <a:off x="241657" y="2890379"/>
            <a:ext cx="156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Faciliteren regio beeld en plan proces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D224F2-D905-7846-BE50-CB5D1007D927}"/>
              </a:ext>
            </a:extLst>
          </p:cNvPr>
          <p:cNvSpPr txBox="1"/>
          <p:nvPr/>
        </p:nvSpPr>
        <p:spPr>
          <a:xfrm>
            <a:off x="4283040" y="5183753"/>
            <a:ext cx="2076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Thema’s passende zorg en digitalisering verwerken we in inkoop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DFC23-AD35-BCB7-CFE4-71173F9FDD74}"/>
              </a:ext>
            </a:extLst>
          </p:cNvPr>
          <p:cNvSpPr txBox="1"/>
          <p:nvPr/>
        </p:nvSpPr>
        <p:spPr>
          <a:xfrm>
            <a:off x="9746154" y="2831478"/>
            <a:ext cx="2480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DC concept zet transformatie met elkaar centraal. Langjarige coalitie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056448-4582-BF02-3BDF-D2614025B76B}"/>
              </a:ext>
            </a:extLst>
          </p:cNvPr>
          <p:cNvSpPr txBox="1"/>
          <p:nvPr/>
        </p:nvSpPr>
        <p:spPr>
          <a:xfrm>
            <a:off x="6785517" y="5254563"/>
            <a:ext cx="248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Ondersteuning en beoordeling bij IZA transformatieplannen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9E523D-09B3-05A2-00D8-D82FD2C63D3B}"/>
              </a:ext>
            </a:extLst>
          </p:cNvPr>
          <p:cNvSpPr txBox="1"/>
          <p:nvPr/>
        </p:nvSpPr>
        <p:spPr>
          <a:xfrm>
            <a:off x="2255999" y="4532644"/>
            <a:ext cx="233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best </a:t>
            </a:r>
            <a:r>
              <a:rPr lang="nl-NL" sz="1600" i="1" dirty="0" err="1"/>
              <a:t>practices</a:t>
            </a:r>
            <a:r>
              <a:rPr lang="nl-NL" sz="1600" i="1" dirty="0"/>
              <a:t> </a:t>
            </a:r>
            <a:br>
              <a:rPr lang="nl-NL" sz="1600" i="1" dirty="0"/>
            </a:br>
            <a:r>
              <a:rPr lang="nl-NL" sz="1600" i="1" dirty="0"/>
              <a:t>en data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52B301-701E-F0D4-6485-C523C535397A}"/>
              </a:ext>
            </a:extLst>
          </p:cNvPr>
          <p:cNvSpPr txBox="1"/>
          <p:nvPr/>
        </p:nvSpPr>
        <p:spPr>
          <a:xfrm>
            <a:off x="2256000" y="5224115"/>
            <a:ext cx="171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Delen best </a:t>
            </a:r>
            <a:r>
              <a:rPr lang="nl-NL" sz="1600" dirty="0" err="1"/>
              <a:t>practices</a:t>
            </a:r>
            <a:r>
              <a:rPr lang="nl-NL" sz="1600" dirty="0"/>
              <a:t> en benchmarkdata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0B17815-F7B2-3D27-D1CC-812705F34664}"/>
              </a:ext>
            </a:extLst>
          </p:cNvPr>
          <p:cNvCxnSpPr>
            <a:stCxn id="25" idx="3"/>
          </p:cNvCxnSpPr>
          <p:nvPr/>
        </p:nvCxnSpPr>
        <p:spPr>
          <a:xfrm flipV="1">
            <a:off x="1809384" y="3305877"/>
            <a:ext cx="22104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AF9E852-F963-9AD7-FDED-C607616B1E62}"/>
              </a:ext>
            </a:extLst>
          </p:cNvPr>
          <p:cNvSpPr txBox="1"/>
          <p:nvPr/>
        </p:nvSpPr>
        <p:spPr>
          <a:xfrm>
            <a:off x="2300882" y="3029688"/>
            <a:ext cx="8653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Regio</a:t>
            </a:r>
            <a:br>
              <a:rPr lang="nl-NL" sz="1600" dirty="0"/>
            </a:br>
            <a:r>
              <a:rPr lang="nl-NL" sz="1600" dirty="0"/>
              <a:t>beeld</a:t>
            </a:r>
          </a:p>
        </p:txBody>
      </p:sp>
      <p:pic>
        <p:nvPicPr>
          <p:cNvPr id="34" name="Afbeelding 1">
            <a:extLst>
              <a:ext uri="{FF2B5EF4-FFF2-40B4-BE49-F238E27FC236}">
                <a16:creationId xmlns:a16="http://schemas.microsoft.com/office/drawing/2014/main" id="{A94A96CA-AF19-FFDA-8EB3-0EE7B54AAD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301" y="2578486"/>
            <a:ext cx="1876515" cy="192929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240F715-498E-11DC-CA44-8BE3DC5BFAD0}"/>
              </a:ext>
            </a:extLst>
          </p:cNvPr>
          <p:cNvSpPr/>
          <p:nvPr/>
        </p:nvSpPr>
        <p:spPr>
          <a:xfrm>
            <a:off x="244706" y="2868192"/>
            <a:ext cx="1472723" cy="1151753"/>
          </a:xfrm>
          <a:prstGeom prst="rect">
            <a:avLst/>
          </a:prstGeom>
          <a:solidFill>
            <a:srgbClr val="EE7D31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0CB2FC-AA2E-A248-65AA-CE0408DCA93B}"/>
              </a:ext>
            </a:extLst>
          </p:cNvPr>
          <p:cNvSpPr/>
          <p:nvPr/>
        </p:nvSpPr>
        <p:spPr>
          <a:xfrm>
            <a:off x="4295046" y="5173561"/>
            <a:ext cx="2097431" cy="1151753"/>
          </a:xfrm>
          <a:prstGeom prst="rect">
            <a:avLst/>
          </a:prstGeom>
          <a:solidFill>
            <a:srgbClr val="EE7D31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0DF8A0-3979-AA7A-47B4-121ADACDADAF}"/>
              </a:ext>
            </a:extLst>
          </p:cNvPr>
          <p:cNvSpPr/>
          <p:nvPr/>
        </p:nvSpPr>
        <p:spPr>
          <a:xfrm>
            <a:off x="9716431" y="2808057"/>
            <a:ext cx="2330605" cy="1151753"/>
          </a:xfrm>
          <a:prstGeom prst="rect">
            <a:avLst/>
          </a:prstGeom>
          <a:solidFill>
            <a:srgbClr val="EE7D31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4E8973-B310-A196-3E3B-34ACAD8FF9D6}"/>
              </a:ext>
            </a:extLst>
          </p:cNvPr>
          <p:cNvSpPr/>
          <p:nvPr/>
        </p:nvSpPr>
        <p:spPr>
          <a:xfrm>
            <a:off x="6785517" y="5173561"/>
            <a:ext cx="2330605" cy="1151753"/>
          </a:xfrm>
          <a:prstGeom prst="rect">
            <a:avLst/>
          </a:prstGeom>
          <a:solidFill>
            <a:srgbClr val="EE7D31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54FAAA-6F37-3F81-817C-B6FCEF9E0EC6}"/>
              </a:ext>
            </a:extLst>
          </p:cNvPr>
          <p:cNvSpPr/>
          <p:nvPr/>
        </p:nvSpPr>
        <p:spPr>
          <a:xfrm>
            <a:off x="2256000" y="5192000"/>
            <a:ext cx="1565282" cy="1151753"/>
          </a:xfrm>
          <a:prstGeom prst="rect">
            <a:avLst/>
          </a:prstGeom>
          <a:solidFill>
            <a:srgbClr val="EE7D31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44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B2A39-E688-A14A-B7AB-4ABF5093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CZ is gestart met Duurzame Coalities om samen de transformatie te bereiken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6850B-1A49-984B-B0A1-10E20C8884BB}"/>
              </a:ext>
            </a:extLst>
          </p:cNvPr>
          <p:cNvSpPr txBox="1"/>
          <p:nvPr/>
        </p:nvSpPr>
        <p:spPr>
          <a:xfrm>
            <a:off x="7007381" y="1470314"/>
            <a:ext cx="6442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Uitgangspunten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839F4-A511-7E4E-8329-128518844DC0}"/>
              </a:ext>
            </a:extLst>
          </p:cNvPr>
          <p:cNvSpPr txBox="1"/>
          <p:nvPr/>
        </p:nvSpPr>
        <p:spPr>
          <a:xfrm>
            <a:off x="6976272" y="2033773"/>
            <a:ext cx="307889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Gezamenlijke verantwoordelijkheid effecten totale zorgsysteem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co-creatie zoeken naar verbeteringen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Leren van elkaars kennis en informatie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Gefaciliteerd door langjarige overeenkomst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Via netwerk verspreiding van best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practices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Afbeelding 1">
            <a:extLst>
              <a:ext uri="{FF2B5EF4-FFF2-40B4-BE49-F238E27FC236}">
                <a16:creationId xmlns:a16="http://schemas.microsoft.com/office/drawing/2014/main" id="{DF56B8D6-3A14-504F-A305-DEC03C73B0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152" y="1402238"/>
            <a:ext cx="4983088" cy="51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6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B5DE0E-DB04-6C9C-E788-F691E21C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EF7C6-1DDC-4ED6-6FEC-B4637084DA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1271F-4301-4FAF-A1ED-636396706053}" type="datetime1">
              <a:rPr lang="nl-NL" smtClean="0"/>
              <a:t>11-10-2023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2EC5B-B1FD-76C0-93F4-B24B81D4E303}"/>
              </a:ext>
            </a:extLst>
          </p:cNvPr>
          <p:cNvSpPr txBox="1"/>
          <p:nvPr/>
        </p:nvSpPr>
        <p:spPr>
          <a:xfrm>
            <a:off x="585600" y="2092277"/>
            <a:ext cx="8868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Grote, lange lijn van niet duurzame ontwikkeling</a:t>
            </a:r>
          </a:p>
          <a:p>
            <a:endParaRPr lang="nl-NL" dirty="0"/>
          </a:p>
          <a:p>
            <a:r>
              <a:rPr lang="nl-NL" dirty="0"/>
              <a:t>Opgave voor komende jaren</a:t>
            </a:r>
          </a:p>
          <a:p>
            <a:endParaRPr lang="nl-NL" dirty="0"/>
          </a:p>
          <a:p>
            <a:r>
              <a:rPr lang="nl-NL" dirty="0"/>
              <a:t>Transformatie proces en de bijdrage van CZ</a:t>
            </a:r>
          </a:p>
          <a:p>
            <a:endParaRPr lang="nl-NL" dirty="0"/>
          </a:p>
          <a:p>
            <a:r>
              <a:rPr lang="nl-NL" dirty="0"/>
              <a:t>Vragen aan de toezichthouders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609BFCA-2AFC-4C63-8A90-BA2CB44D8F26}"/>
              </a:ext>
            </a:extLst>
          </p:cNvPr>
          <p:cNvCxnSpPr>
            <a:cxnSpLocks/>
          </p:cNvCxnSpPr>
          <p:nvPr/>
        </p:nvCxnSpPr>
        <p:spPr>
          <a:xfrm>
            <a:off x="585600" y="2546647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B90E82D-BF0B-4F0D-AE84-DB4E9BC1E189}"/>
              </a:ext>
            </a:extLst>
          </p:cNvPr>
          <p:cNvCxnSpPr>
            <a:cxnSpLocks/>
          </p:cNvCxnSpPr>
          <p:nvPr/>
        </p:nvCxnSpPr>
        <p:spPr>
          <a:xfrm>
            <a:off x="585600" y="3104972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45F8BE7-66F7-486A-AAB0-72988E50F5E4}"/>
              </a:ext>
            </a:extLst>
          </p:cNvPr>
          <p:cNvCxnSpPr>
            <a:cxnSpLocks/>
          </p:cNvCxnSpPr>
          <p:nvPr/>
        </p:nvCxnSpPr>
        <p:spPr>
          <a:xfrm>
            <a:off x="585600" y="3663298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59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B5DE0E-DB04-6C9C-E788-F691E21C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EF7C6-1DDC-4ED6-6FEC-B4637084DA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1271F-4301-4FAF-A1ED-636396706053}" type="datetime1">
              <a:rPr lang="nl-NL" smtClean="0"/>
              <a:t>11-10-2023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2EC5B-B1FD-76C0-93F4-B24B81D4E303}"/>
              </a:ext>
            </a:extLst>
          </p:cNvPr>
          <p:cNvSpPr txBox="1"/>
          <p:nvPr/>
        </p:nvSpPr>
        <p:spPr>
          <a:xfrm>
            <a:off x="585600" y="2092277"/>
            <a:ext cx="8868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Grote, lange lijn van niet duurzame ontwikkeling</a:t>
            </a:r>
          </a:p>
          <a:p>
            <a:endParaRPr lang="nl-NL" dirty="0"/>
          </a:p>
          <a:p>
            <a:r>
              <a:rPr lang="nl-NL" dirty="0"/>
              <a:t>Opgave voor komende jaren</a:t>
            </a:r>
          </a:p>
          <a:p>
            <a:endParaRPr lang="nl-NL" dirty="0"/>
          </a:p>
          <a:p>
            <a:r>
              <a:rPr lang="nl-NL" dirty="0"/>
              <a:t>Transformatie proces en de bijdrage van CZ</a:t>
            </a:r>
          </a:p>
          <a:p>
            <a:endParaRPr lang="nl-NL" dirty="0"/>
          </a:p>
          <a:p>
            <a:r>
              <a:rPr lang="nl-NL" b="1" dirty="0">
                <a:solidFill>
                  <a:schemeClr val="accent1"/>
                </a:solidFill>
              </a:rPr>
              <a:t>Vragen aan de toezichthouders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609BFCA-2AFC-4C63-8A90-BA2CB44D8F26}"/>
              </a:ext>
            </a:extLst>
          </p:cNvPr>
          <p:cNvCxnSpPr>
            <a:cxnSpLocks/>
          </p:cNvCxnSpPr>
          <p:nvPr/>
        </p:nvCxnSpPr>
        <p:spPr>
          <a:xfrm>
            <a:off x="585600" y="2546647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B90E82D-BF0B-4F0D-AE84-DB4E9BC1E189}"/>
              </a:ext>
            </a:extLst>
          </p:cNvPr>
          <p:cNvCxnSpPr>
            <a:cxnSpLocks/>
          </p:cNvCxnSpPr>
          <p:nvPr/>
        </p:nvCxnSpPr>
        <p:spPr>
          <a:xfrm>
            <a:off x="585600" y="3104972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45F8BE7-66F7-486A-AAB0-72988E50F5E4}"/>
              </a:ext>
            </a:extLst>
          </p:cNvPr>
          <p:cNvCxnSpPr>
            <a:cxnSpLocks/>
          </p:cNvCxnSpPr>
          <p:nvPr/>
        </p:nvCxnSpPr>
        <p:spPr>
          <a:xfrm>
            <a:off x="585600" y="3663298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071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420AB34-7314-1760-4607-447C3729CFB8}"/>
              </a:ext>
            </a:extLst>
          </p:cNvPr>
          <p:cNvSpPr/>
          <p:nvPr/>
        </p:nvSpPr>
        <p:spPr>
          <a:xfrm>
            <a:off x="139608" y="5436449"/>
            <a:ext cx="11895075" cy="902719"/>
          </a:xfrm>
          <a:prstGeom prst="rect">
            <a:avLst/>
          </a:prstGeom>
          <a:solidFill>
            <a:srgbClr val="EE7D31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1ECB71-A742-3B3A-E7C0-459E3B23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50" y="421125"/>
            <a:ext cx="11040000" cy="576431"/>
          </a:xfrm>
        </p:spPr>
        <p:txBody>
          <a:bodyPr>
            <a:noAutofit/>
          </a:bodyPr>
          <a:lstStyle/>
          <a:p>
            <a:r>
              <a:rPr lang="nl-NL" sz="2800" dirty="0"/>
              <a:t>Vragen aan de toezichthouders: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5F658-B8AF-C373-042D-6F1D98CCC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720" y="6518468"/>
            <a:ext cx="1670400" cy="257738"/>
          </a:xfrm>
        </p:spPr>
        <p:txBody>
          <a:bodyPr/>
          <a:lstStyle/>
          <a:p>
            <a:fld id="{7A31271F-4301-4FAF-A1ED-636396706053}" type="datetime1">
              <a:rPr lang="nl-NL" smtClean="0"/>
              <a:t>11-10-2023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D8B25-1939-67A4-A331-7DAD3762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0" y="2242032"/>
            <a:ext cx="2515615" cy="1101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FB6798-F67A-F307-901A-12C12F46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789" y="2219077"/>
            <a:ext cx="1418340" cy="1147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18E0D6-787A-3814-1C61-2DF077FFB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78" y="2325888"/>
            <a:ext cx="2745891" cy="934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53DEFB-9B8C-E00A-BBB1-58D2F955D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98" y="2242032"/>
            <a:ext cx="1180900" cy="1147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AF23EA-E211-B404-5D7A-44628B226B9D}"/>
              </a:ext>
            </a:extLst>
          </p:cNvPr>
          <p:cNvSpPr txBox="1"/>
          <p:nvPr/>
        </p:nvSpPr>
        <p:spPr>
          <a:xfrm>
            <a:off x="235970" y="1482806"/>
            <a:ext cx="234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Toegankelijkheid als kern issue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E8EDE-C0C6-DAE0-EC8D-7808CD561A1F}"/>
              </a:ext>
            </a:extLst>
          </p:cNvPr>
          <p:cNvSpPr txBox="1"/>
          <p:nvPr/>
        </p:nvSpPr>
        <p:spPr>
          <a:xfrm>
            <a:off x="3029445" y="1482805"/>
            <a:ext cx="2745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Heldere strategie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51A10-1984-C92A-D14D-0AE78D34DD6F}"/>
              </a:ext>
            </a:extLst>
          </p:cNvPr>
          <p:cNvSpPr txBox="1"/>
          <p:nvPr/>
        </p:nvSpPr>
        <p:spPr>
          <a:xfrm>
            <a:off x="6223112" y="1508175"/>
            <a:ext cx="27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Vertaling strategie in de</a:t>
            </a:r>
            <a:br>
              <a:rPr lang="nl-NL" sz="1600" i="1" dirty="0"/>
            </a:br>
            <a:r>
              <a:rPr lang="nl-NL" sz="1600" i="1" dirty="0"/>
              <a:t>uitvoering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562AF8-925D-B577-3450-87714919B1DA}"/>
              </a:ext>
            </a:extLst>
          </p:cNvPr>
          <p:cNvSpPr txBox="1"/>
          <p:nvPr/>
        </p:nvSpPr>
        <p:spPr>
          <a:xfrm>
            <a:off x="8969002" y="1465618"/>
            <a:ext cx="319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TOP transformatie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C7380C-440C-243D-B5D5-E1FC361DA647}"/>
              </a:ext>
            </a:extLst>
          </p:cNvPr>
          <p:cNvSpPr txBox="1"/>
          <p:nvPr/>
        </p:nvSpPr>
        <p:spPr>
          <a:xfrm>
            <a:off x="235971" y="3847578"/>
            <a:ext cx="2769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Is het kernissue van toegankelijkheid door personeelsgebrek geadresseerd </a:t>
            </a:r>
            <a:br>
              <a:rPr lang="nl-NL" sz="1600" dirty="0"/>
            </a:br>
            <a:r>
              <a:rPr lang="nl-NL" sz="1600" dirty="0"/>
              <a:t>(in maat en getal)?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65C181-F37E-C023-CDBB-5FE6262D19EB}"/>
              </a:ext>
            </a:extLst>
          </p:cNvPr>
          <p:cNvSpPr txBox="1"/>
          <p:nvPr/>
        </p:nvSpPr>
        <p:spPr>
          <a:xfrm>
            <a:off x="3107110" y="3847578"/>
            <a:ext cx="2345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Zijn de opgaves uit  IZA en regio vertaald in een heldere strategie?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935D53-4F63-266C-B118-8A274142E022}"/>
              </a:ext>
            </a:extLst>
          </p:cNvPr>
          <p:cNvSpPr txBox="1"/>
          <p:nvPr/>
        </p:nvSpPr>
        <p:spPr>
          <a:xfrm>
            <a:off x="6087774" y="3847578"/>
            <a:ext cx="2881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Zijn er duidelijke innovatie en strategische programma’s om doelen &amp; resultaten te behalen?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543702-782C-F0F4-3F12-3558F301ECDB}"/>
              </a:ext>
            </a:extLst>
          </p:cNvPr>
          <p:cNvSpPr txBox="1"/>
          <p:nvPr/>
        </p:nvSpPr>
        <p:spPr>
          <a:xfrm>
            <a:off x="9392986" y="3847578"/>
            <a:ext cx="2769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Is er voldoende transformatie capaciteit in de top en uitvoering?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9D3206-3B73-C5AF-C8FA-71A7EB42CBCB}"/>
              </a:ext>
            </a:extLst>
          </p:cNvPr>
          <p:cNvSpPr txBox="1"/>
          <p:nvPr/>
        </p:nvSpPr>
        <p:spPr>
          <a:xfrm>
            <a:off x="3107110" y="5520305"/>
            <a:ext cx="234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Steunt u de RvB in nemen van regio rol?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896AE7-9101-FB02-63C7-8D71D7FFBB01}"/>
              </a:ext>
            </a:extLst>
          </p:cNvPr>
          <p:cNvSpPr txBox="1"/>
          <p:nvPr/>
        </p:nvSpPr>
        <p:spPr>
          <a:xfrm>
            <a:off x="9083671" y="5505056"/>
            <a:ext cx="338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Hoe selecteert u om voldoende</a:t>
            </a:r>
            <a:br>
              <a:rPr lang="nl-NL" sz="1600" dirty="0"/>
            </a:br>
            <a:r>
              <a:rPr lang="nl-NL" sz="1600" dirty="0"/>
              <a:t>lef en transformatie-vermogen </a:t>
            </a:r>
            <a:br>
              <a:rPr lang="nl-NL" sz="1600" dirty="0"/>
            </a:br>
            <a:r>
              <a:rPr lang="nl-NL" sz="1600" dirty="0"/>
              <a:t>te krijgen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2C8BEF-2D24-723C-B95B-217C02EB7BD3}"/>
              </a:ext>
            </a:extLst>
          </p:cNvPr>
          <p:cNvSpPr txBox="1"/>
          <p:nvPr/>
        </p:nvSpPr>
        <p:spPr>
          <a:xfrm>
            <a:off x="6312480" y="5520305"/>
            <a:ext cx="2345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Wat doet u om de doorvertaling te </a:t>
            </a:r>
            <a:r>
              <a:rPr lang="nl-NL" sz="1600" dirty="0" err="1"/>
              <a:t>challengen</a:t>
            </a:r>
            <a:r>
              <a:rPr lang="nl-NL" sz="16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00351A-FDFB-8612-1714-87E986B3EC4A}"/>
              </a:ext>
            </a:extLst>
          </p:cNvPr>
          <p:cNvSpPr txBox="1"/>
          <p:nvPr/>
        </p:nvSpPr>
        <p:spPr>
          <a:xfrm>
            <a:off x="320928" y="5520305"/>
            <a:ext cx="234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/>
              <a:t>Challengt</a:t>
            </a:r>
            <a:r>
              <a:rPr lang="nl-NL" sz="1600" dirty="0"/>
              <a:t> u tot scherpte</a:t>
            </a:r>
            <a:br>
              <a:rPr lang="nl-NL" sz="1600" dirty="0"/>
            </a:br>
            <a:r>
              <a:rPr lang="nl-NL" sz="1600" dirty="0"/>
              <a:t>op kern-issue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25CC55-B68F-ED16-BE97-5770ACF0B028}"/>
              </a:ext>
            </a:extLst>
          </p:cNvPr>
          <p:cNvSpPr/>
          <p:nvPr/>
        </p:nvSpPr>
        <p:spPr>
          <a:xfrm>
            <a:off x="2751585" y="3716594"/>
            <a:ext cx="254068" cy="263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5173C1-0A28-AD8E-17C4-754DE9938694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2878619" y="2092950"/>
            <a:ext cx="0" cy="4258352"/>
          </a:xfrm>
          <a:prstGeom prst="line">
            <a:avLst/>
          </a:prstGeom>
          <a:ln>
            <a:solidFill>
              <a:srgbClr val="D3D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B9CB3FF-40A6-DA1C-BD27-A3DA5AA581E4}"/>
              </a:ext>
            </a:extLst>
          </p:cNvPr>
          <p:cNvSpPr/>
          <p:nvPr/>
        </p:nvSpPr>
        <p:spPr>
          <a:xfrm>
            <a:off x="5573679" y="3719288"/>
            <a:ext cx="254068" cy="263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25ABF0-66F6-850C-4193-1A973776E7FC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5700713" y="2095644"/>
            <a:ext cx="0" cy="4258352"/>
          </a:xfrm>
          <a:prstGeom prst="line">
            <a:avLst/>
          </a:prstGeom>
          <a:ln>
            <a:solidFill>
              <a:srgbClr val="D3D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72635DF-2A80-049F-A78E-A07A1640710B}"/>
              </a:ext>
            </a:extLst>
          </p:cNvPr>
          <p:cNvSpPr/>
          <p:nvPr/>
        </p:nvSpPr>
        <p:spPr>
          <a:xfrm>
            <a:off x="8856472" y="3698230"/>
            <a:ext cx="254068" cy="263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8EC17A-310D-3203-95C4-CFBCDA873A45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8983506" y="2074586"/>
            <a:ext cx="0" cy="4258352"/>
          </a:xfrm>
          <a:prstGeom prst="line">
            <a:avLst/>
          </a:prstGeom>
          <a:ln>
            <a:solidFill>
              <a:srgbClr val="D3D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77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047899-4A48-9B1D-FC78-2E93426B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05546-6B06-EBDA-9659-5DCA565B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22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5DBDF0-421B-A589-28ED-8E8F1FCE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800" y="2326663"/>
            <a:ext cx="11040000" cy="576431"/>
          </a:xfrm>
        </p:spPr>
        <p:txBody>
          <a:bodyPr>
            <a:noAutofit/>
          </a:bodyPr>
          <a:lstStyle/>
          <a:p>
            <a:r>
              <a:rPr lang="en-GB" dirty="0"/>
              <a:t>“</a:t>
            </a:r>
            <a:r>
              <a:rPr lang="en-GB" sz="4000" dirty="0"/>
              <a:t>Failure</a:t>
            </a:r>
            <a:r>
              <a:rPr lang="en-GB" dirty="0"/>
              <a:t> to </a:t>
            </a:r>
            <a:r>
              <a:rPr lang="en-GB" sz="4400" dirty="0"/>
              <a:t>choose</a:t>
            </a:r>
            <a:br>
              <a:rPr lang="en-GB" dirty="0"/>
            </a:br>
            <a:r>
              <a:rPr lang="en-GB" dirty="0"/>
              <a:t> 		    is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 err="1"/>
              <a:t>chosing</a:t>
            </a:r>
            <a:r>
              <a:rPr lang="en-GB" dirty="0"/>
              <a:t> to </a:t>
            </a:r>
            <a:r>
              <a:rPr lang="en-GB" sz="4800" dirty="0"/>
              <a:t>fail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55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EFCE4-1D45-704B-B518-ECA1A57C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3</a:t>
            </a:fld>
            <a:endParaRPr lang="nl-NL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B73A3008-B3C8-954B-813C-7DEF02773246}"/>
              </a:ext>
            </a:extLst>
          </p:cNvPr>
          <p:cNvSpPr txBox="1">
            <a:spLocks/>
          </p:cNvSpPr>
          <p:nvPr/>
        </p:nvSpPr>
        <p:spPr>
          <a:xfrm>
            <a:off x="585600" y="255797"/>
            <a:ext cx="11040000" cy="1548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E2002C"/>
                </a:solidFill>
                <a:latin typeface="Arial" panose="020B0604020202020204"/>
              </a:rPr>
              <a:t>D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E2002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 verwachte zorgvraagstijging is niet duurzaam vanuit maatschappelijke ontwikkelingen en arbeidsmarkt bezien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E959E-7E4F-BC4D-93D4-54012FEA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660" y="2416289"/>
            <a:ext cx="3447686" cy="3091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857E31-3373-7D43-A7EE-8193C62F2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6" y="2504591"/>
            <a:ext cx="3650278" cy="3200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94160F-7661-1246-9E12-A75BA94AE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962" y="3802827"/>
            <a:ext cx="3241638" cy="1132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01D77-2A7A-8A46-9847-029DFEB30A59}"/>
              </a:ext>
            </a:extLst>
          </p:cNvPr>
          <p:cNvSpPr txBox="1"/>
          <p:nvPr/>
        </p:nvSpPr>
        <p:spPr>
          <a:xfrm>
            <a:off x="8261873" y="2549563"/>
            <a:ext cx="358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Solidariteit komt onder druk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37C54B-938D-4141-9388-44FE4505EF8B}"/>
              </a:ext>
            </a:extLst>
          </p:cNvPr>
          <p:cNvCxnSpPr/>
          <p:nvPr/>
        </p:nvCxnSpPr>
        <p:spPr>
          <a:xfrm>
            <a:off x="8272631" y="3055173"/>
            <a:ext cx="3625327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9E02F0A-B5E9-A7C9-EFE2-5BCA69F67027}"/>
              </a:ext>
            </a:extLst>
          </p:cNvPr>
          <p:cNvSpPr txBox="1">
            <a:spLocks/>
          </p:cNvSpPr>
          <p:nvPr/>
        </p:nvSpPr>
        <p:spPr>
          <a:xfrm>
            <a:off x="112407" y="6504610"/>
            <a:ext cx="4320000" cy="2484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i="1" dirty="0"/>
              <a:t>Bron: CPB, CBS, CZ, Transvorm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:a16="http://schemas.microsoft.com/office/drawing/2014/main" id="{74B87715-DB37-E635-F6E0-23657046C21A}"/>
              </a:ext>
            </a:extLst>
          </p:cNvPr>
          <p:cNvSpPr/>
          <p:nvPr/>
        </p:nvSpPr>
        <p:spPr>
          <a:xfrm>
            <a:off x="6713758" y="1356830"/>
            <a:ext cx="1670204" cy="1192733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0B1BF-B7AE-ABA6-5107-76B3F628E218}"/>
              </a:ext>
            </a:extLst>
          </p:cNvPr>
          <p:cNvSpPr txBox="1"/>
          <p:nvPr/>
        </p:nvSpPr>
        <p:spPr>
          <a:xfrm>
            <a:off x="6713758" y="1591904"/>
            <a:ext cx="165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2030:</a:t>
            </a:r>
            <a:br>
              <a:rPr lang="nl-NL" sz="1600" dirty="0"/>
            </a:br>
            <a:r>
              <a:rPr lang="nl-NL" sz="1600" dirty="0"/>
              <a:t>tekort 12%</a:t>
            </a:r>
          </a:p>
        </p:txBody>
      </p:sp>
    </p:spTree>
    <p:extLst>
      <p:ext uri="{BB962C8B-B14F-4D97-AF65-F5344CB8AC3E}">
        <p14:creationId xmlns:p14="http://schemas.microsoft.com/office/powerpoint/2010/main" val="44159181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177C071D-A9CA-844B-A410-342D2F232D70}"/>
              </a:ext>
            </a:extLst>
          </p:cNvPr>
          <p:cNvSpPr/>
          <p:nvPr/>
        </p:nvSpPr>
        <p:spPr>
          <a:xfrm>
            <a:off x="7022683" y="2595676"/>
            <a:ext cx="2771775" cy="2519363"/>
          </a:xfrm>
          <a:prstGeom prst="ellipse">
            <a:avLst/>
          </a:prstGeom>
          <a:solidFill>
            <a:schemeClr val="bg1"/>
          </a:solidFill>
          <a:ln>
            <a:solidFill>
              <a:srgbClr val="4A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6CD7C3-6404-854D-95EC-4618C707994E}"/>
              </a:ext>
            </a:extLst>
          </p:cNvPr>
          <p:cNvCxnSpPr>
            <a:cxnSpLocks/>
          </p:cNvCxnSpPr>
          <p:nvPr/>
        </p:nvCxnSpPr>
        <p:spPr>
          <a:xfrm>
            <a:off x="8408571" y="4814997"/>
            <a:ext cx="0" cy="700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9E19D9-61EB-4E6B-AC5D-5C1F2911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1860FF6-9676-45DD-AE56-32D6702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4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8ABB19-8957-400A-9784-6A18E02DC706}"/>
              </a:ext>
            </a:extLst>
          </p:cNvPr>
          <p:cNvSpPr txBox="1">
            <a:spLocks/>
          </p:cNvSpPr>
          <p:nvPr/>
        </p:nvSpPr>
        <p:spPr>
          <a:xfrm>
            <a:off x="445032" y="383278"/>
            <a:ext cx="11652562" cy="1548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E2002C"/>
                </a:solidFill>
              </a:rPr>
              <a:t>Als voldoende zorgmedewerkers onze grootste uitdaging zijn</a:t>
            </a:r>
            <a:br>
              <a:rPr lang="nl-NL" dirty="0">
                <a:solidFill>
                  <a:srgbClr val="E2002C"/>
                </a:solidFill>
              </a:rPr>
            </a:br>
            <a:r>
              <a:rPr lang="nl-NL" dirty="0">
                <a:solidFill>
                  <a:srgbClr val="E2002C"/>
                </a:solidFill>
              </a:rPr>
              <a:t>is dit dan ook het transformatiedoel in uw strategie?</a:t>
            </a:r>
          </a:p>
          <a:p>
            <a:pPr marL="0" marR="0" lvl="0" indent="0" algn="l" defTabSz="685800" rtl="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E2002C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18" name="Picture 26">
            <a:extLst>
              <a:ext uri="{FF2B5EF4-FFF2-40B4-BE49-F238E27FC236}">
                <a16:creationId xmlns:a16="http://schemas.microsoft.com/office/drawing/2014/main" id="{DFB1C441-CD9F-324D-A585-9667EA5E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052" y="2894776"/>
            <a:ext cx="2764433" cy="2478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FC658F-50A8-6A49-A06E-A07951EE27E6}"/>
              </a:ext>
            </a:extLst>
          </p:cNvPr>
          <p:cNvCxnSpPr>
            <a:cxnSpLocks/>
          </p:cNvCxnSpPr>
          <p:nvPr/>
        </p:nvCxnSpPr>
        <p:spPr>
          <a:xfrm flipV="1">
            <a:off x="5317958" y="3114791"/>
            <a:ext cx="1804737" cy="646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0BC8F6-05FD-0E45-938F-1B3A40359FB0}"/>
              </a:ext>
            </a:extLst>
          </p:cNvPr>
          <p:cNvCxnSpPr/>
          <p:nvPr/>
        </p:nvCxnSpPr>
        <p:spPr>
          <a:xfrm>
            <a:off x="5336758" y="4200640"/>
            <a:ext cx="1885950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C7379A7-E494-B24D-AA5D-AD454A6177E0}"/>
              </a:ext>
            </a:extLst>
          </p:cNvPr>
          <p:cNvSpPr/>
          <p:nvPr/>
        </p:nvSpPr>
        <p:spPr>
          <a:xfrm>
            <a:off x="8179970" y="3643421"/>
            <a:ext cx="428625" cy="428625"/>
          </a:xfrm>
          <a:prstGeom prst="ellipse">
            <a:avLst/>
          </a:prstGeom>
          <a:solidFill>
            <a:srgbClr val="941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650137-4A9D-6943-9AB1-202AE2DFCACA}"/>
              </a:ext>
            </a:extLst>
          </p:cNvPr>
          <p:cNvSpPr/>
          <p:nvPr/>
        </p:nvSpPr>
        <p:spPr>
          <a:xfrm>
            <a:off x="7251280" y="2829040"/>
            <a:ext cx="2276476" cy="2014538"/>
          </a:xfrm>
          <a:prstGeom prst="ellipse">
            <a:avLst/>
          </a:prstGeom>
          <a:solidFill>
            <a:srgbClr val="941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1836392-CEA2-F540-A8B3-5AABB0155A42}"/>
              </a:ext>
            </a:extLst>
          </p:cNvPr>
          <p:cNvCxnSpPr>
            <a:cxnSpLocks/>
          </p:cNvCxnSpPr>
          <p:nvPr/>
        </p:nvCxnSpPr>
        <p:spPr>
          <a:xfrm>
            <a:off x="8432384" y="2167047"/>
            <a:ext cx="0" cy="700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7DBE351-2980-AD49-9A1E-5D9788962399}"/>
              </a:ext>
            </a:extLst>
          </p:cNvPr>
          <p:cNvCxnSpPr>
            <a:cxnSpLocks/>
          </p:cNvCxnSpPr>
          <p:nvPr/>
        </p:nvCxnSpPr>
        <p:spPr>
          <a:xfrm rot="5400000">
            <a:off x="6875047" y="3510073"/>
            <a:ext cx="0" cy="700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AFEA5E-A206-CB42-9F80-99CB8D35A6F4}"/>
              </a:ext>
            </a:extLst>
          </p:cNvPr>
          <p:cNvCxnSpPr>
            <a:cxnSpLocks/>
          </p:cNvCxnSpPr>
          <p:nvPr/>
        </p:nvCxnSpPr>
        <p:spPr>
          <a:xfrm rot="5400000">
            <a:off x="9820648" y="3519598"/>
            <a:ext cx="0" cy="700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2981252-085C-0147-B529-3FA8BD5D8B3D}"/>
              </a:ext>
            </a:extLst>
          </p:cNvPr>
          <p:cNvSpPr txBox="1"/>
          <p:nvPr/>
        </p:nvSpPr>
        <p:spPr>
          <a:xfrm>
            <a:off x="7122693" y="3286239"/>
            <a:ext cx="2676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chemeClr val="bg1"/>
                </a:solidFill>
              </a:rPr>
              <a:t>Reductie van </a:t>
            </a:r>
          </a:p>
          <a:p>
            <a:pPr algn="ctr"/>
            <a:endParaRPr lang="nl-NL" sz="1600" b="1" dirty="0">
              <a:solidFill>
                <a:schemeClr val="bg1"/>
              </a:solidFill>
            </a:endParaRPr>
          </a:p>
          <a:p>
            <a:pPr algn="ctr"/>
            <a:endParaRPr lang="nl-NL" sz="1600" b="1" dirty="0">
              <a:solidFill>
                <a:schemeClr val="bg1"/>
              </a:solidFill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</a:rPr>
              <a:t>Professional Time /</a:t>
            </a:r>
          </a:p>
          <a:p>
            <a:pPr algn="ctr"/>
            <a:r>
              <a:rPr lang="nl-NL" sz="1600" b="1" dirty="0">
                <a:solidFill>
                  <a:schemeClr val="bg1"/>
                </a:solidFill>
              </a:rPr>
              <a:t>zorg</a:t>
            </a:r>
          </a:p>
        </p:txBody>
      </p:sp>
      <p:sp>
        <p:nvSpPr>
          <p:cNvPr id="4" name="12-point Star 3">
            <a:extLst>
              <a:ext uri="{FF2B5EF4-FFF2-40B4-BE49-F238E27FC236}">
                <a16:creationId xmlns:a16="http://schemas.microsoft.com/office/drawing/2014/main" id="{706C7116-66DE-3728-8DCE-68BE24AFBB8A}"/>
              </a:ext>
            </a:extLst>
          </p:cNvPr>
          <p:cNvSpPr/>
          <p:nvPr/>
        </p:nvSpPr>
        <p:spPr>
          <a:xfrm>
            <a:off x="4701219" y="1912345"/>
            <a:ext cx="1615725" cy="1183753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10FC6-4042-3DBD-0018-52D7FF4CEEB9}"/>
              </a:ext>
            </a:extLst>
          </p:cNvPr>
          <p:cNvSpPr txBox="1"/>
          <p:nvPr/>
        </p:nvSpPr>
        <p:spPr>
          <a:xfrm>
            <a:off x="4961396" y="2211834"/>
            <a:ext cx="109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Ca 12% in 2030</a:t>
            </a:r>
          </a:p>
        </p:txBody>
      </p:sp>
    </p:spTree>
    <p:extLst>
      <p:ext uri="{BB962C8B-B14F-4D97-AF65-F5344CB8AC3E}">
        <p14:creationId xmlns:p14="http://schemas.microsoft.com/office/powerpoint/2010/main" val="386236179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B5DE0E-DB04-6C9C-E788-F691E21C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EF7C6-1DDC-4ED6-6FEC-B4637084DA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1271F-4301-4FAF-A1ED-636396706053}" type="datetime1">
              <a:rPr lang="nl-NL" smtClean="0"/>
              <a:t>11-10-2023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2EC5B-B1FD-76C0-93F4-B24B81D4E303}"/>
              </a:ext>
            </a:extLst>
          </p:cNvPr>
          <p:cNvSpPr txBox="1"/>
          <p:nvPr/>
        </p:nvSpPr>
        <p:spPr>
          <a:xfrm>
            <a:off x="585600" y="2092277"/>
            <a:ext cx="8868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Grote, lange lijn van niet duurzame ontwikkeling</a:t>
            </a:r>
          </a:p>
          <a:p>
            <a:endParaRPr lang="nl-NL" dirty="0"/>
          </a:p>
          <a:p>
            <a:r>
              <a:rPr lang="nl-NL" b="1" dirty="0">
                <a:solidFill>
                  <a:schemeClr val="accent1"/>
                </a:solidFill>
              </a:rPr>
              <a:t>Opgave voor komende jaren</a:t>
            </a:r>
          </a:p>
          <a:p>
            <a:endParaRPr lang="nl-NL" dirty="0"/>
          </a:p>
          <a:p>
            <a:r>
              <a:rPr lang="nl-NL" dirty="0"/>
              <a:t>Transformatie proces en de bijdrage van CZ</a:t>
            </a:r>
          </a:p>
          <a:p>
            <a:endParaRPr lang="nl-NL" dirty="0"/>
          </a:p>
          <a:p>
            <a:r>
              <a:rPr lang="nl-NL" dirty="0"/>
              <a:t>Vragen aan de toezichthouders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609BFCA-2AFC-4C63-8A90-BA2CB44D8F26}"/>
              </a:ext>
            </a:extLst>
          </p:cNvPr>
          <p:cNvCxnSpPr>
            <a:cxnSpLocks/>
          </p:cNvCxnSpPr>
          <p:nvPr/>
        </p:nvCxnSpPr>
        <p:spPr>
          <a:xfrm>
            <a:off x="585600" y="2546647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B90E82D-BF0B-4F0D-AE84-DB4E9BC1E189}"/>
              </a:ext>
            </a:extLst>
          </p:cNvPr>
          <p:cNvCxnSpPr>
            <a:cxnSpLocks/>
          </p:cNvCxnSpPr>
          <p:nvPr/>
        </p:nvCxnSpPr>
        <p:spPr>
          <a:xfrm>
            <a:off x="585600" y="3104972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45F8BE7-66F7-486A-AAB0-72988E50F5E4}"/>
              </a:ext>
            </a:extLst>
          </p:cNvPr>
          <p:cNvCxnSpPr>
            <a:cxnSpLocks/>
          </p:cNvCxnSpPr>
          <p:nvPr/>
        </p:nvCxnSpPr>
        <p:spPr>
          <a:xfrm>
            <a:off x="585600" y="3663298"/>
            <a:ext cx="912690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64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0BC91A9-7803-BF85-922A-3E9F510E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 de zorg toegankelijk te houden zijn wijzigingen nodig op alle </a:t>
            </a:r>
            <a:r>
              <a:rPr lang="nl-NL" dirty="0" err="1"/>
              <a:t>niveau’s</a:t>
            </a:r>
            <a:r>
              <a:rPr lang="nl-NL" dirty="0"/>
              <a:t>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DC8CE5-467D-3390-226B-EEC2E774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4CC3BD-94A3-4418-B2F9-12BAF73514AE}" type="slidenum">
              <a:rPr lang="nl-NL" smtClean="0"/>
              <a:t>6</a:t>
            </a:fld>
            <a:endParaRPr lang="nl-NL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2F73AE-8F1A-F42E-7684-17CA8A8A5910}"/>
              </a:ext>
            </a:extLst>
          </p:cNvPr>
          <p:cNvSpPr txBox="1"/>
          <p:nvPr/>
        </p:nvSpPr>
        <p:spPr>
          <a:xfrm>
            <a:off x="761997" y="2501491"/>
            <a:ext cx="1926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/>
              <a:t>Zorgstelsel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DB35DF-5814-97E4-7EF6-3CFAA243515D}"/>
              </a:ext>
            </a:extLst>
          </p:cNvPr>
          <p:cNvSpPr txBox="1"/>
          <p:nvPr/>
        </p:nvSpPr>
        <p:spPr>
          <a:xfrm>
            <a:off x="653056" y="4149591"/>
            <a:ext cx="192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/>
              <a:t>Ziekenhuis -zorgverzekeraar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24D882-07D1-5D21-A0AB-9C0B1C71BC60}"/>
              </a:ext>
            </a:extLst>
          </p:cNvPr>
          <p:cNvSpPr txBox="1"/>
          <p:nvPr/>
        </p:nvSpPr>
        <p:spPr>
          <a:xfrm>
            <a:off x="761997" y="5600678"/>
            <a:ext cx="1926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/>
              <a:t>Spreekkamer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F3A9A3C-AE78-3E2A-D1BB-0E896768F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159" y="2141094"/>
            <a:ext cx="2375339" cy="115841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0610743-EF38-0A5F-6EAB-8DF378BE68DC}"/>
              </a:ext>
            </a:extLst>
          </p:cNvPr>
          <p:cNvSpPr/>
          <p:nvPr/>
        </p:nvSpPr>
        <p:spPr>
          <a:xfrm>
            <a:off x="3212714" y="4222477"/>
            <a:ext cx="794657" cy="538797"/>
          </a:xfrm>
          <a:prstGeom prst="rect">
            <a:avLst/>
          </a:prstGeom>
          <a:solidFill>
            <a:srgbClr val="E40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2F8C42D8-AFC0-5982-CFB2-B746C395546B}"/>
              </a:ext>
            </a:extLst>
          </p:cNvPr>
          <p:cNvSpPr/>
          <p:nvPr/>
        </p:nvSpPr>
        <p:spPr>
          <a:xfrm>
            <a:off x="3107045" y="4116318"/>
            <a:ext cx="984222" cy="212317"/>
          </a:xfrm>
          <a:prstGeom prst="trapezoid">
            <a:avLst/>
          </a:prstGeom>
          <a:solidFill>
            <a:srgbClr val="E40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30E949-9A5D-3AA2-59B5-EE0794C67596}"/>
              </a:ext>
            </a:extLst>
          </p:cNvPr>
          <p:cNvSpPr/>
          <p:nvPr/>
        </p:nvSpPr>
        <p:spPr>
          <a:xfrm>
            <a:off x="5086818" y="4222477"/>
            <a:ext cx="794657" cy="538797"/>
          </a:xfrm>
          <a:prstGeom prst="rect">
            <a:avLst/>
          </a:prstGeom>
          <a:solidFill>
            <a:srgbClr val="E40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rapezium 39">
            <a:extLst>
              <a:ext uri="{FF2B5EF4-FFF2-40B4-BE49-F238E27FC236}">
                <a16:creationId xmlns:a16="http://schemas.microsoft.com/office/drawing/2014/main" id="{C780F57B-74ED-CF52-8778-60DF34452FB8}"/>
              </a:ext>
            </a:extLst>
          </p:cNvPr>
          <p:cNvSpPr/>
          <p:nvPr/>
        </p:nvSpPr>
        <p:spPr>
          <a:xfrm>
            <a:off x="4981149" y="4116318"/>
            <a:ext cx="984222" cy="212317"/>
          </a:xfrm>
          <a:prstGeom prst="trapezoid">
            <a:avLst/>
          </a:prstGeom>
          <a:solidFill>
            <a:srgbClr val="E40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838121-68F1-6EDC-5436-C9DCE7B0B315}"/>
              </a:ext>
            </a:extLst>
          </p:cNvPr>
          <p:cNvSpPr txBox="1"/>
          <p:nvPr/>
        </p:nvSpPr>
        <p:spPr>
          <a:xfrm>
            <a:off x="3351038" y="4362224"/>
            <a:ext cx="1480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>
                <a:solidFill>
                  <a:schemeClr val="bg1"/>
                </a:solidFill>
              </a:rPr>
              <a:t>zkn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A43249-484C-88F9-1F58-08FEB1CC5F39}"/>
              </a:ext>
            </a:extLst>
          </p:cNvPr>
          <p:cNvSpPr txBox="1"/>
          <p:nvPr/>
        </p:nvSpPr>
        <p:spPr>
          <a:xfrm>
            <a:off x="5086818" y="4362224"/>
            <a:ext cx="8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>
                <a:solidFill>
                  <a:schemeClr val="bg1"/>
                </a:solidFill>
              </a:rPr>
              <a:t>zv</a:t>
            </a:r>
            <a:endParaRPr lang="nl-NL" sz="160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AB32B3C-E7CB-0241-0309-1E79D2AD6117}"/>
              </a:ext>
            </a:extLst>
          </p:cNvPr>
          <p:cNvCxnSpPr/>
          <p:nvPr/>
        </p:nvCxnSpPr>
        <p:spPr>
          <a:xfrm>
            <a:off x="4091267" y="4539343"/>
            <a:ext cx="8898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457A207-E598-55B0-6BFB-969D4C4C6C15}"/>
              </a:ext>
            </a:extLst>
          </p:cNvPr>
          <p:cNvSpPr txBox="1"/>
          <p:nvPr/>
        </p:nvSpPr>
        <p:spPr>
          <a:xfrm>
            <a:off x="4074939" y="4246484"/>
            <a:ext cx="1513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i="1" dirty="0"/>
              <a:t>contract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39D4CA-80F1-0617-2F6C-39EB86859A9A}"/>
              </a:ext>
            </a:extLst>
          </p:cNvPr>
          <p:cNvSpPr/>
          <p:nvPr/>
        </p:nvSpPr>
        <p:spPr>
          <a:xfrm>
            <a:off x="3351038" y="5769955"/>
            <a:ext cx="970591" cy="433162"/>
          </a:xfrm>
          <a:prstGeom prst="ellipse">
            <a:avLst/>
          </a:prstGeom>
          <a:solidFill>
            <a:srgbClr val="E40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478EE9-DD94-EC5B-A705-CAD70BB34AFE}"/>
              </a:ext>
            </a:extLst>
          </p:cNvPr>
          <p:cNvSpPr txBox="1"/>
          <p:nvPr/>
        </p:nvSpPr>
        <p:spPr>
          <a:xfrm>
            <a:off x="3383696" y="5817259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dirty="0">
                <a:solidFill>
                  <a:schemeClr val="bg1"/>
                </a:solidFill>
              </a:rPr>
              <a:t>Patiënt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F86722D-0867-A003-E7F9-50B6D351748C}"/>
              </a:ext>
            </a:extLst>
          </p:cNvPr>
          <p:cNvSpPr/>
          <p:nvPr/>
        </p:nvSpPr>
        <p:spPr>
          <a:xfrm>
            <a:off x="4716702" y="5769955"/>
            <a:ext cx="970591" cy="433162"/>
          </a:xfrm>
          <a:prstGeom prst="ellipse">
            <a:avLst/>
          </a:prstGeom>
          <a:solidFill>
            <a:srgbClr val="E40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C302BB-C0DF-7E76-48BF-FE91C904F94F}"/>
              </a:ext>
            </a:extLst>
          </p:cNvPr>
          <p:cNvSpPr txBox="1"/>
          <p:nvPr/>
        </p:nvSpPr>
        <p:spPr>
          <a:xfrm>
            <a:off x="4643691" y="5817259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dirty="0">
                <a:solidFill>
                  <a:schemeClr val="bg1"/>
                </a:solidFill>
              </a:rPr>
              <a:t>Specialist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1684CC4-143E-8956-6E61-86E6E840DE54}"/>
              </a:ext>
            </a:extLst>
          </p:cNvPr>
          <p:cNvCxnSpPr>
            <a:endCxn id="50" idx="1"/>
          </p:cNvCxnSpPr>
          <p:nvPr/>
        </p:nvCxnSpPr>
        <p:spPr>
          <a:xfrm>
            <a:off x="4397829" y="5986536"/>
            <a:ext cx="2458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A4E4C7B-3307-155B-BB85-87674DD28689}"/>
              </a:ext>
            </a:extLst>
          </p:cNvPr>
          <p:cNvCxnSpPr>
            <a:cxnSpLocks/>
          </p:cNvCxnSpPr>
          <p:nvPr/>
        </p:nvCxnSpPr>
        <p:spPr>
          <a:xfrm>
            <a:off x="962100" y="3571880"/>
            <a:ext cx="10287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4FA3F4C-0D51-6385-19C2-3D46590E7B9F}"/>
              </a:ext>
            </a:extLst>
          </p:cNvPr>
          <p:cNvCxnSpPr>
            <a:cxnSpLocks/>
          </p:cNvCxnSpPr>
          <p:nvPr/>
        </p:nvCxnSpPr>
        <p:spPr>
          <a:xfrm>
            <a:off x="962100" y="5110163"/>
            <a:ext cx="10287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7087E45-1C3D-1BCF-7A54-296614105B9C}"/>
              </a:ext>
            </a:extLst>
          </p:cNvPr>
          <p:cNvSpPr txBox="1"/>
          <p:nvPr/>
        </p:nvSpPr>
        <p:spPr>
          <a:xfrm>
            <a:off x="6960579" y="1933988"/>
            <a:ext cx="4882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dirty="0"/>
              <a:t>Minder markt, meer samenwerking</a:t>
            </a:r>
          </a:p>
          <a:p>
            <a:pPr algn="l"/>
            <a:endParaRPr lang="nl-NL" sz="1600" dirty="0"/>
          </a:p>
          <a:p>
            <a:pPr algn="l"/>
            <a:r>
              <a:rPr lang="nl-NL" sz="1600" dirty="0"/>
              <a:t>Minder complexiteit</a:t>
            </a:r>
          </a:p>
          <a:p>
            <a:pPr algn="l"/>
            <a:endParaRPr lang="nl-NL" sz="1600" dirty="0"/>
          </a:p>
          <a:p>
            <a:pPr algn="l"/>
            <a:r>
              <a:rPr lang="nl-NL" sz="1600" dirty="0"/>
              <a:t>Meer verantwoordelijkheid (nemen), minder verantwoorden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EB4852-ECC2-AFAE-EB20-C056410806F3}"/>
              </a:ext>
            </a:extLst>
          </p:cNvPr>
          <p:cNvSpPr txBox="1"/>
          <p:nvPr/>
        </p:nvSpPr>
        <p:spPr>
          <a:xfrm>
            <a:off x="7015963" y="3953266"/>
            <a:ext cx="4713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dirty="0"/>
              <a:t>Van </a:t>
            </a:r>
            <a:r>
              <a:rPr lang="nl-NL" sz="1600" dirty="0" err="1"/>
              <a:t>transactioneel</a:t>
            </a:r>
            <a:r>
              <a:rPr lang="nl-NL" sz="1600" dirty="0"/>
              <a:t> naar transformationeel</a:t>
            </a:r>
          </a:p>
          <a:p>
            <a:pPr algn="l"/>
            <a:endParaRPr lang="nl-NL" sz="1600" dirty="0"/>
          </a:p>
          <a:p>
            <a:pPr algn="l"/>
            <a:r>
              <a:rPr lang="nl-NL" sz="1600" dirty="0"/>
              <a:t>Van inkoop/verkoop naar </a:t>
            </a:r>
            <a:r>
              <a:rPr lang="nl-NL" sz="1600" dirty="0" err="1"/>
              <a:t>coalitie-partner</a:t>
            </a:r>
            <a:endParaRPr lang="nl-NL" sz="1600" dirty="0"/>
          </a:p>
          <a:p>
            <a:pPr algn="l"/>
            <a:endParaRPr lang="nl-NL" sz="1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F11E09-4D3F-F4C6-8188-1B468F891480}"/>
              </a:ext>
            </a:extLst>
          </p:cNvPr>
          <p:cNvSpPr txBox="1"/>
          <p:nvPr/>
        </p:nvSpPr>
        <p:spPr>
          <a:xfrm>
            <a:off x="7044816" y="5354456"/>
            <a:ext cx="471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dirty="0"/>
              <a:t>Passende zorg als basis</a:t>
            </a:r>
          </a:p>
          <a:p>
            <a:pPr algn="l"/>
            <a:endParaRPr lang="nl-NL" sz="1600" dirty="0"/>
          </a:p>
          <a:p>
            <a:pPr algn="l"/>
            <a:r>
              <a:rPr lang="nl-NL" sz="1600" dirty="0"/>
              <a:t>Digitalisering waar mogelijk</a:t>
            </a:r>
          </a:p>
        </p:txBody>
      </p:sp>
    </p:spTree>
    <p:extLst>
      <p:ext uri="{BB962C8B-B14F-4D97-AF65-F5344CB8AC3E}">
        <p14:creationId xmlns:p14="http://schemas.microsoft.com/office/powerpoint/2010/main" val="18166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B1D2FC-B42C-8C2C-BDD1-3C3AA766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99" y="365128"/>
            <a:ext cx="11691893" cy="576431"/>
          </a:xfrm>
        </p:spPr>
        <p:txBody>
          <a:bodyPr>
            <a:normAutofit fontScale="90000"/>
          </a:bodyPr>
          <a:lstStyle/>
          <a:p>
            <a:r>
              <a:rPr lang="nl-NL" dirty="0"/>
              <a:t>Limburg is een gebied met forse uitdagingen op het gebied van gezondheid &amp; zorg EN ook van inspirerende voorbeelden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82DE-E2FF-1B78-D1A9-74587BD6A4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1271F-4301-4FAF-A1ED-636396706053}" type="datetime1">
              <a:rPr lang="nl-NL" smtClean="0"/>
              <a:t>11-10-2023</a:t>
            </a:fld>
            <a:endParaRPr lang="nl-NL"/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ECA4BB08-B827-E3B3-E8A4-4D8EE5206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96" y="2813366"/>
            <a:ext cx="3724672" cy="332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B7E5DB-2056-CE93-9701-544DEB06E293}"/>
              </a:ext>
            </a:extLst>
          </p:cNvPr>
          <p:cNvSpPr txBox="1"/>
          <p:nvPr/>
        </p:nvSpPr>
        <p:spPr>
          <a:xfrm>
            <a:off x="6969512" y="2075727"/>
            <a:ext cx="451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i="1" dirty="0"/>
              <a:t>In Limburg zijn inspirerende voorbeelden van transformaties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AEAE8-C368-0F59-3CCE-72FAD2C6B37E}"/>
              </a:ext>
            </a:extLst>
          </p:cNvPr>
          <p:cNvSpPr txBox="1"/>
          <p:nvPr/>
        </p:nvSpPr>
        <p:spPr>
          <a:xfrm>
            <a:off x="6969512" y="2889303"/>
            <a:ext cx="451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dirty="0"/>
              <a:t>Digitalisering slag van de huisartsen met de app (grote groep, veel deelnemers)</a:t>
            </a:r>
          </a:p>
          <a:p>
            <a:pPr algn="l"/>
            <a:endParaRPr lang="nl-NL" sz="1600" dirty="0"/>
          </a:p>
          <a:p>
            <a:pPr algn="l"/>
            <a:r>
              <a:rPr lang="nl-NL" sz="1600" dirty="0"/>
              <a:t>Pluspraktijken</a:t>
            </a:r>
          </a:p>
          <a:p>
            <a:pPr algn="l"/>
            <a:endParaRPr lang="nl-NL" sz="1600" dirty="0"/>
          </a:p>
          <a:p>
            <a:pPr algn="l"/>
            <a:r>
              <a:rPr lang="nl-NL" sz="1600" dirty="0"/>
              <a:t>Duurzame Coalitie </a:t>
            </a:r>
            <a:r>
              <a:rPr lang="nl-NL" sz="1600" dirty="0" err="1"/>
              <a:t>Zuyderland</a:t>
            </a:r>
            <a:endParaRPr lang="nl-NL" sz="1600" dirty="0"/>
          </a:p>
          <a:p>
            <a:pPr algn="l"/>
            <a:endParaRPr lang="nl-NL" sz="1600" dirty="0"/>
          </a:p>
          <a:p>
            <a:pPr algn="l"/>
            <a:r>
              <a:rPr lang="nl-NL" sz="1600" dirty="0"/>
              <a:t>Passende zorg contract met 5 ouderenzorg organisaties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7DA72-B51F-4935-D8FD-6719165151D0}"/>
              </a:ext>
            </a:extLst>
          </p:cNvPr>
          <p:cNvSpPr txBox="1"/>
          <p:nvPr/>
        </p:nvSpPr>
        <p:spPr>
          <a:xfrm>
            <a:off x="1014596" y="2113696"/>
            <a:ext cx="451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i="1" dirty="0"/>
              <a:t>In Limburg zijn grote uitdagingen op gezondheid en –zorg gebied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8B475-1539-38F5-5257-44742EEE5C8D}"/>
              </a:ext>
            </a:extLst>
          </p:cNvPr>
          <p:cNvSpPr txBox="1"/>
          <p:nvPr/>
        </p:nvSpPr>
        <p:spPr>
          <a:xfrm>
            <a:off x="5525718" y="3429000"/>
            <a:ext cx="57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54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61803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66D503-5FFA-75A3-B5E7-5EBF077B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Passende zorg is het hart van de afgesproken transformaties van IZA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CD3AC-C8BB-8D88-E746-E8664C26E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1271F-4301-4FAF-A1ED-636396706053}" type="datetime1">
              <a:rPr lang="nl-NL" smtClean="0"/>
              <a:t>11-10-2023</a:t>
            </a:fld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4F373-484C-60F9-DA40-21BB201B273C}"/>
              </a:ext>
            </a:extLst>
          </p:cNvPr>
          <p:cNvSpPr txBox="1"/>
          <p:nvPr/>
        </p:nvSpPr>
        <p:spPr>
          <a:xfrm>
            <a:off x="720391" y="2792001"/>
            <a:ext cx="4887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Voegt de behandeling waarde toe vanuit Positieve Gezondheid gezien?</a:t>
            </a:r>
          </a:p>
          <a:p>
            <a:endParaRPr lang="nl-NL" sz="1400" dirty="0"/>
          </a:p>
          <a:p>
            <a:r>
              <a:rPr lang="nl-NL" sz="1400" dirty="0"/>
              <a:t>Is de behandeling effectief en doelmatig?</a:t>
            </a:r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dirty="0"/>
              <a:t>Is ingericht dat de patiënt mee kan beslissen over de behandeling?</a:t>
            </a:r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dirty="0"/>
              <a:t>Is het proces te herontwerpen gefaciliteerd met zelfzorg en digitale hulpmiddelen?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F0BE8-3F6C-F522-C006-D75A0D527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777" y="1565583"/>
            <a:ext cx="4747464" cy="45779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78998A-9E00-5C71-73E0-2C73A44D929B}"/>
              </a:ext>
            </a:extLst>
          </p:cNvPr>
          <p:cNvSpPr txBox="1"/>
          <p:nvPr/>
        </p:nvSpPr>
        <p:spPr>
          <a:xfrm>
            <a:off x="703474" y="1975208"/>
            <a:ext cx="537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 dirty="0"/>
              <a:t>Principes van Passende Zorg zijn de basis voor inrichting andere componenten IZA</a:t>
            </a:r>
          </a:p>
        </p:txBody>
      </p:sp>
    </p:spTree>
    <p:extLst>
      <p:ext uri="{BB962C8B-B14F-4D97-AF65-F5344CB8AC3E}">
        <p14:creationId xmlns:p14="http://schemas.microsoft.com/office/powerpoint/2010/main" val="151535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66D503-5FFA-75A3-B5E7-5EBF077B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“Gluren bij de buren”….er zijn al zoveel geslaagde passende zorg initiatieven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CD3AC-C8BB-8D88-E746-E8664C26E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1271F-4301-4FAF-A1ED-636396706053}" type="datetime1">
              <a:rPr lang="nl-NL" smtClean="0"/>
              <a:t>11-10-2023</a:t>
            </a:fld>
            <a:endParaRPr lang="nl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328900-D081-6791-9755-55891DC7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296" y="1788906"/>
            <a:ext cx="3886200" cy="2216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9587E-6631-EA14-DF98-CF714294B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76291"/>
            <a:ext cx="3886200" cy="2229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05EC0D-59AD-FFF1-C26D-9EFDED679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296" y="4087913"/>
            <a:ext cx="4055762" cy="2348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808183-8304-708D-FAB7-9DD5ABEB4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005431"/>
            <a:ext cx="4051373" cy="23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517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CZ">
      <a:dk1>
        <a:srgbClr val="000000"/>
      </a:dk1>
      <a:lt1>
        <a:srgbClr val="FFFFFF"/>
      </a:lt1>
      <a:dk2>
        <a:srgbClr val="494843"/>
      </a:dk2>
      <a:lt2>
        <a:srgbClr val="D3D1CC"/>
      </a:lt2>
      <a:accent1>
        <a:srgbClr val="EC6608"/>
      </a:accent1>
      <a:accent2>
        <a:srgbClr val="E30428"/>
      </a:accent2>
      <a:accent3>
        <a:srgbClr val="0F7E03"/>
      </a:accent3>
      <a:accent4>
        <a:srgbClr val="E39376"/>
      </a:accent4>
      <a:accent5>
        <a:srgbClr val="5C5955"/>
      </a:accent5>
      <a:accent6>
        <a:srgbClr val="FFA300"/>
      </a:accent6>
      <a:hlink>
        <a:srgbClr val="0071B2"/>
      </a:hlink>
      <a:folHlink>
        <a:srgbClr val="989691"/>
      </a:folHlink>
    </a:clrScheme>
    <a:fontScheme name="CZ">
      <a:majorFont>
        <a:latin typeface="Gadugi"/>
        <a:ea typeface=""/>
        <a:cs typeface=""/>
      </a:majorFont>
      <a:minorFont>
        <a:latin typeface="Gadug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_2019 (7).pptx" id="{3CC58B38-3F26-44A6-A2D7-22E53DFFDC6B}" vid="{6E453079-047C-48D5-A537-38F91FABCC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73351BBA0294196332A3F6BB446AD" ma:contentTypeVersion="12" ma:contentTypeDescription="Een nieuw document maken." ma:contentTypeScope="" ma:versionID="7868e34740fda339122c7e95cbe18dd1">
  <xsd:schema xmlns:xsd="http://www.w3.org/2001/XMLSchema" xmlns:xs="http://www.w3.org/2001/XMLSchema" xmlns:p="http://schemas.microsoft.com/office/2006/metadata/properties" xmlns:ns2="d4ba4566-2314-4f49-ac70-a1078e5dca68" xmlns:ns3="850f5a71-d112-4e74-b453-fc3f2080a22e" targetNamespace="http://schemas.microsoft.com/office/2006/metadata/properties" ma:root="true" ma:fieldsID="11281fb822cde822073ffe3fbdf6be9a" ns2:_="" ns3:_="">
    <xsd:import namespace="d4ba4566-2314-4f49-ac70-a1078e5dca68"/>
    <xsd:import namespace="850f5a71-d112-4e74-b453-fc3f2080a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a4566-2314-4f49-ac70-a1078e5dca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f5a71-d112-4e74-b453-fc3f2080a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C753AD-D143-49A9-AFE0-D8235137BD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a4566-2314-4f49-ac70-a1078e5dca68"/>
    <ds:schemaRef ds:uri="850f5a71-d112-4e74-b453-fc3f2080a2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5E0702-F8CD-40CD-9899-DCA8F3E647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7CFFEA-9658-4FA9-995E-F38BCF7CF351}">
  <ds:schemaRefs>
    <ds:schemaRef ds:uri="http://purl.org/dc/terms/"/>
    <ds:schemaRef ds:uri="d4ba4566-2314-4f49-ac70-a1078e5dca68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850f5a71-d112-4e74-b453-fc3f2080a22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34823</TotalTime>
  <Words>1121</Words>
  <Application>Microsoft Office PowerPoint</Application>
  <PresentationFormat>Breedbeeld</PresentationFormat>
  <Paragraphs>223</Paragraphs>
  <Slides>22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Gadugi</vt:lpstr>
      <vt:lpstr>Wingdings</vt:lpstr>
      <vt:lpstr>1_Kantoorthema</vt:lpstr>
      <vt:lpstr>PowerPoint-presentatie</vt:lpstr>
      <vt:lpstr>Agenda</vt:lpstr>
      <vt:lpstr>PowerPoint-presentatie</vt:lpstr>
      <vt:lpstr>PowerPoint-presentatie</vt:lpstr>
      <vt:lpstr>Agenda</vt:lpstr>
      <vt:lpstr>Om de zorg toegankelijk te houden zijn wijzigingen nodig op alle niveau’s…</vt:lpstr>
      <vt:lpstr>Limburg is een gebied met forse uitdagingen op het gebied van gezondheid &amp; zorg EN ook van inspirerende voorbeelden</vt:lpstr>
      <vt:lpstr>Passende zorg is het hart van de afgesproken transformaties van IZA</vt:lpstr>
      <vt:lpstr>“Gluren bij de buren”….er zijn al zoveel geslaagde passende zorg initiatieven</vt:lpstr>
      <vt:lpstr>Passende zorg is een beweging maar is ook een programma</vt:lpstr>
      <vt:lpstr>Digitaliseer niet… Herontwerp processen om doel te bereiken</vt:lpstr>
      <vt:lpstr>Het kan wel….</vt:lpstr>
      <vt:lpstr>De strategische uitdagingen vereist een heldere strategie die verder gaat dan de instelling</vt:lpstr>
      <vt:lpstr>Agenda</vt:lpstr>
      <vt:lpstr>Huidige innovatie-aanpak in de zorg brengt ons niet de gewenste resultaten</vt:lpstr>
      <vt:lpstr>PowerPoint-presentatie</vt:lpstr>
      <vt:lpstr>Hoe wordt de uitvoeringskracht georganiseerd om de strategie echt waar te maken?</vt:lpstr>
      <vt:lpstr>CZ ondersteunt de transformatie met best practices, challenge op doelen &amp; aanpak en financiering </vt:lpstr>
      <vt:lpstr>CZ is gestart met Duurzame Coalities om samen de transformatie te bereiken</vt:lpstr>
      <vt:lpstr>Agenda</vt:lpstr>
      <vt:lpstr>Vragen aan de toezichthouders:</vt:lpstr>
      <vt:lpstr>“Failure to choose        is    chosing to fail”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 2.1</dc:title>
  <dc:creator>Bas Hagoort</dc:creator>
  <cp:lastModifiedBy>Gruisen, Wiro</cp:lastModifiedBy>
  <cp:revision>31</cp:revision>
  <dcterms:created xsi:type="dcterms:W3CDTF">2022-05-30T14:20:53Z</dcterms:created>
  <dcterms:modified xsi:type="dcterms:W3CDTF">2023-10-11T15:19:49Z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0x0101005D673351BBA0294196332A3F6BB446AD</vt:lpwstr>
  </property>
</Properties>
</file>