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62" r:id="rId2"/>
    <p:sldId id="368" r:id="rId3"/>
    <p:sldId id="364" r:id="rId4"/>
    <p:sldId id="369" r:id="rId5"/>
    <p:sldId id="370" r:id="rId6"/>
    <p:sldId id="371" r:id="rId7"/>
    <p:sldId id="285" r:id="rId8"/>
    <p:sldId id="382" r:id="rId9"/>
    <p:sldId id="367" r:id="rId10"/>
    <p:sldId id="384" r:id="rId11"/>
    <p:sldId id="383" r:id="rId12"/>
    <p:sldId id="356" r:id="rId13"/>
    <p:sldId id="292" r:id="rId14"/>
    <p:sldId id="377" r:id="rId15"/>
    <p:sldId id="372" r:id="rId16"/>
    <p:sldId id="355" r:id="rId17"/>
    <p:sldId id="313" r:id="rId18"/>
    <p:sldId id="351" r:id="rId19"/>
    <p:sldId id="379" r:id="rId20"/>
    <p:sldId id="388" r:id="rId21"/>
    <p:sldId id="316" r:id="rId22"/>
    <p:sldId id="373" r:id="rId23"/>
    <p:sldId id="385" r:id="rId24"/>
    <p:sldId id="375" r:id="rId25"/>
    <p:sldId id="389" r:id="rId26"/>
    <p:sldId id="390" r:id="rId27"/>
    <p:sldId id="386" r:id="rId28"/>
    <p:sldId id="380" r:id="rId29"/>
    <p:sldId id="289" r:id="rId30"/>
    <p:sldId id="361" r:id="rId31"/>
  </p:sldIdLst>
  <p:sldSz cx="9144000" cy="5143500" type="screen16x9"/>
  <p:notesSz cx="9144000" cy="6858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7321"/>
    <a:srgbClr val="FFFF00"/>
    <a:srgbClr val="00A2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57" autoAdjust="0"/>
    <p:restoredTop sz="93586" autoAdjust="0"/>
  </p:normalViewPr>
  <p:slideViewPr>
    <p:cSldViewPr snapToGrid="0" snapToObjects="1">
      <p:cViewPr varScale="1">
        <p:scale>
          <a:sx n="85" d="100"/>
          <a:sy n="85" d="100"/>
        </p:scale>
        <p:origin x="288" y="60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C0C369-13E3-C04F-AA91-3C19CF4D27E6}" type="datetimeFigureOut">
              <a:rPr lang="nl-NL" smtClean="0"/>
              <a:t>5-10-2023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68B745-3CC2-3B46-A8BC-FE1F07A08324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4582373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7D42C8-A255-5F4D-A951-1B90F54B60E2}" type="datetimeFigureOut">
              <a:rPr lang="nl-NL" smtClean="0"/>
              <a:t>5-10-2023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775814-5E86-5743-808B-FA33B96378E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9788416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endParaRPr lang="en-US" altLang="en-US" dirty="0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A2D0B2DB-4AB5-4C31-96D3-7277385A1846}" type="slidenum">
              <a:rPr lang="en-US" altLang="en-US" sz="1200"/>
              <a:t>12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9735815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75814-5E86-5743-808B-FA33B96378ED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794024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75814-5E86-5743-808B-FA33B96378ED}" type="slidenum">
              <a:rPr lang="nl-NL" smtClean="0"/>
              <a:t>24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50285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lichtblauw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 descr="Foto vlaggen Randwijck breedbeeld UM-MUMC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" b="-154"/>
          <a:stretch/>
        </p:blipFill>
        <p:spPr>
          <a:xfrm>
            <a:off x="0" y="-7888"/>
            <a:ext cx="9144000" cy="446227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75990" y="175696"/>
            <a:ext cx="7901192" cy="1072027"/>
          </a:xfrm>
        </p:spPr>
        <p:txBody>
          <a:bodyPr>
            <a:noAutofit/>
          </a:bodyPr>
          <a:lstStyle>
            <a:lvl1pPr>
              <a:defRPr sz="5000" baseline="0">
                <a:solidFill>
                  <a:srgbClr val="FFFFFF"/>
                </a:solidFill>
              </a:defRPr>
            </a:lvl1pPr>
          </a:lstStyle>
          <a:p>
            <a:r>
              <a:rPr lang="nl-NL" dirty="0"/>
              <a:t>Titelstijl van </a:t>
            </a:r>
            <a:r>
              <a:rPr lang="nl-NL" dirty="0" smtClean="0"/>
              <a:t>model bewerken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675991" y="1247723"/>
            <a:ext cx="4196618" cy="1314450"/>
          </a:xfrm>
        </p:spPr>
        <p:txBody>
          <a:bodyPr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om de titelstijl van het model te bewerken</a:t>
            </a:r>
          </a:p>
        </p:txBody>
      </p:sp>
      <p:sp>
        <p:nvSpPr>
          <p:cNvPr id="6" name="Rechthoek 5"/>
          <p:cNvSpPr/>
          <p:nvPr userDrawn="1"/>
        </p:nvSpPr>
        <p:spPr>
          <a:xfrm>
            <a:off x="0" y="-7888"/>
            <a:ext cx="9144000" cy="445541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124633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>
          <a:xfrm>
            <a:off x="3234468" y="4738971"/>
            <a:ext cx="914465" cy="273844"/>
          </a:xfrm>
          <a:prstGeom prst="rect">
            <a:avLst/>
          </a:prstGeom>
        </p:spPr>
        <p:txBody>
          <a:bodyPr/>
          <a:lstStyle/>
          <a:p>
            <a:endParaRPr lang="nl-NL" dirty="0"/>
          </a:p>
        </p:txBody>
      </p:sp>
      <p:sp>
        <p:nvSpPr>
          <p:cNvPr id="7" name="Tijdelijke aanduiding voor tabel 6"/>
          <p:cNvSpPr>
            <a:spLocks noGrp="1"/>
          </p:cNvSpPr>
          <p:nvPr>
            <p:ph type="tbl" sz="quarter" idx="13"/>
          </p:nvPr>
        </p:nvSpPr>
        <p:spPr>
          <a:xfrm>
            <a:off x="360364" y="972000"/>
            <a:ext cx="8326437" cy="3231923"/>
          </a:xfrm>
        </p:spPr>
        <p:txBody>
          <a:bodyPr/>
          <a:lstStyle/>
          <a:p>
            <a:endParaRPr lang="nl-NL"/>
          </a:p>
        </p:txBody>
      </p:sp>
      <p:pic>
        <p:nvPicPr>
          <p:cNvPr id="9" name="Afbeelding 8" descr="LOGO UM_MUMC+P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63" y="4494184"/>
            <a:ext cx="4285976" cy="604601"/>
          </a:xfrm>
          <a:prstGeom prst="rect">
            <a:avLst/>
          </a:prstGeom>
        </p:spPr>
      </p:pic>
      <p:sp>
        <p:nvSpPr>
          <p:cNvPr id="14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5500487" y="4738971"/>
            <a:ext cx="2694717" cy="273844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15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8316142" y="4738800"/>
            <a:ext cx="370657" cy="273844"/>
          </a:xfrm>
        </p:spPr>
        <p:txBody>
          <a:bodyPr/>
          <a:lstStyle/>
          <a:p>
            <a:fld id="{09B7AD4A-C94A-7B42-9E17-606C7F366C4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21371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dia lichtblauw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1"/>
            <a:ext cx="9144000" cy="444752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75991" y="175696"/>
            <a:ext cx="6598342" cy="1653944"/>
          </a:xfrm>
        </p:spPr>
        <p:txBody>
          <a:bodyPr>
            <a:noAutofit/>
          </a:bodyPr>
          <a:lstStyle>
            <a:lvl1pPr>
              <a:defRPr sz="5400">
                <a:solidFill>
                  <a:srgbClr val="FFFFFF"/>
                </a:solidFill>
              </a:defRPr>
            </a:lvl1pPr>
          </a:lstStyle>
          <a:p>
            <a:r>
              <a:rPr lang="nl-NL" dirty="0"/>
              <a:t>Titelstijl van model bewerken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675991" y="1829639"/>
            <a:ext cx="4196618" cy="1314450"/>
          </a:xfrm>
        </p:spPr>
        <p:txBody>
          <a:bodyPr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om de 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8482534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 donkerblauw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0" y="1"/>
            <a:ext cx="9144000" cy="444752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75991" y="175696"/>
            <a:ext cx="6598342" cy="1653944"/>
          </a:xfrm>
        </p:spPr>
        <p:txBody>
          <a:bodyPr>
            <a:noAutofit/>
          </a:bodyPr>
          <a:lstStyle>
            <a:lvl1pPr>
              <a:defRPr sz="5400">
                <a:solidFill>
                  <a:srgbClr val="FFFFFF"/>
                </a:solidFill>
              </a:defRPr>
            </a:lvl1pPr>
          </a:lstStyle>
          <a:p>
            <a:r>
              <a:rPr lang="nl-NL" dirty="0"/>
              <a:t>Titelstijl van model bewerken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675991" y="1829639"/>
            <a:ext cx="4196618" cy="1314450"/>
          </a:xfrm>
        </p:spPr>
        <p:txBody>
          <a:bodyPr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om de 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1716914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 oranj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0" y="1"/>
            <a:ext cx="9144000" cy="444752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accent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75991" y="175696"/>
            <a:ext cx="6598342" cy="1653944"/>
          </a:xfrm>
        </p:spPr>
        <p:txBody>
          <a:bodyPr>
            <a:noAutofit/>
          </a:bodyPr>
          <a:lstStyle>
            <a:lvl1pPr>
              <a:defRPr sz="5400">
                <a:solidFill>
                  <a:srgbClr val="FFFFFF"/>
                </a:solidFill>
              </a:defRPr>
            </a:lvl1pPr>
          </a:lstStyle>
          <a:p>
            <a:r>
              <a:rPr lang="nl-NL" dirty="0"/>
              <a:t>Titelstijl van model bewerken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675991" y="1829639"/>
            <a:ext cx="4196618" cy="1314450"/>
          </a:xfrm>
        </p:spPr>
        <p:txBody>
          <a:bodyPr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om de 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41488688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D4A-C94A-7B42-9E17-606C7F366C4B}" type="slidenum">
              <a:rPr lang="nl-NL" smtClean="0"/>
              <a:t>‹#›</a:t>
            </a:fld>
            <a:endParaRPr lang="nl-NL"/>
          </a:p>
        </p:txBody>
      </p:sp>
      <p:pic>
        <p:nvPicPr>
          <p:cNvPr id="9" name="Afbeelding 8" descr="LOGO UM_MUMC+P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99" y="4490328"/>
            <a:ext cx="4285976" cy="604601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2653145" y="4503127"/>
            <a:ext cx="2175164" cy="6046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42172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dia donkerblauw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 userDrawn="1"/>
        </p:nvSpPr>
        <p:spPr>
          <a:xfrm>
            <a:off x="0" y="1"/>
            <a:ext cx="9144000" cy="444752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2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8316142" y="4738800"/>
            <a:ext cx="370657" cy="273844"/>
          </a:xfrm>
        </p:spPr>
        <p:txBody>
          <a:bodyPr/>
          <a:lstStyle/>
          <a:p>
            <a:fld id="{09B7AD4A-C94A-7B42-9E17-606C7F366C4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731973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dia lichtblauw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 userDrawn="1"/>
        </p:nvSpPr>
        <p:spPr>
          <a:xfrm>
            <a:off x="0" y="1"/>
            <a:ext cx="9144000" cy="444752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1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5500487" y="4738971"/>
            <a:ext cx="2694717" cy="273844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12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8316142" y="4738800"/>
            <a:ext cx="370657" cy="273844"/>
          </a:xfrm>
        </p:spPr>
        <p:txBody>
          <a:bodyPr/>
          <a:lstStyle/>
          <a:p>
            <a:fld id="{09B7AD4A-C94A-7B42-9E17-606C7F366C4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160899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/Foto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0001" y="310695"/>
            <a:ext cx="3934625" cy="1174423"/>
          </a:xfrm>
        </p:spPr>
        <p:txBody>
          <a:bodyPr/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60001" y="1485117"/>
            <a:ext cx="3934624" cy="2857572"/>
          </a:xfrm>
        </p:spPr>
        <p:txBody>
          <a:bodyPr/>
          <a:lstStyle>
            <a:lvl3pPr marL="715962" indent="0">
              <a:buNone/>
              <a:defRPr/>
            </a:lvl3pPr>
          </a:lstStyle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4745252" y="4738971"/>
            <a:ext cx="3449951" cy="273844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8195205" y="4738800"/>
            <a:ext cx="569977" cy="273844"/>
          </a:xfrm>
        </p:spPr>
        <p:txBody>
          <a:bodyPr/>
          <a:lstStyle/>
          <a:p>
            <a:fld id="{09B7AD4A-C94A-7B42-9E17-606C7F366C4B}" type="slidenum">
              <a:rPr lang="nl-NL" smtClean="0"/>
              <a:t>‹#›</a:t>
            </a:fld>
            <a:endParaRPr lang="nl-NL"/>
          </a:p>
        </p:txBody>
      </p:sp>
      <p:sp>
        <p:nvSpPr>
          <p:cNvPr id="8" name="Tijdelijke aanduiding voor afbeelding 7"/>
          <p:cNvSpPr>
            <a:spLocks noGrp="1"/>
          </p:cNvSpPr>
          <p:nvPr>
            <p:ph type="pic" sz="quarter" idx="13"/>
          </p:nvPr>
        </p:nvSpPr>
        <p:spPr>
          <a:xfrm>
            <a:off x="4595044" y="0"/>
            <a:ext cx="4548957" cy="51435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83255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afbeelding 8"/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9144000" cy="4447526"/>
          </a:xfrm>
          <a:solidFill>
            <a:schemeClr val="bg2">
              <a:lumMod val="85000"/>
            </a:schemeClr>
          </a:solidFill>
        </p:spPr>
        <p:txBody>
          <a:bodyPr/>
          <a:lstStyle/>
          <a:p>
            <a:endParaRPr lang="nl-NL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5500487" y="4738971"/>
            <a:ext cx="2694717" cy="273844"/>
          </a:xfrm>
          <a:prstGeom prst="rect">
            <a:avLst/>
          </a:prstGeom>
        </p:spPr>
        <p:txBody>
          <a:bodyPr/>
          <a:lstStyle/>
          <a:p>
            <a:endParaRPr lang="nl-NL" dirty="0"/>
          </a:p>
        </p:txBody>
      </p:sp>
      <p:sp>
        <p:nvSpPr>
          <p:cNvPr id="11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8316142" y="4738800"/>
            <a:ext cx="370657" cy="273844"/>
          </a:xfrm>
        </p:spPr>
        <p:txBody>
          <a:bodyPr/>
          <a:lstStyle/>
          <a:p>
            <a:fld id="{09B7AD4A-C94A-7B42-9E17-606C7F366C4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78255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360000" y="310695"/>
            <a:ext cx="8326799" cy="567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360000" y="972000"/>
            <a:ext cx="8326799" cy="272031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316142" y="4738800"/>
            <a:ext cx="370657" cy="27384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chemeClr val="tx1"/>
                </a:solidFill>
                <a:latin typeface="+mn-lt"/>
                <a:cs typeface="Verdana"/>
              </a:defRPr>
            </a:lvl1pPr>
          </a:lstStyle>
          <a:p>
            <a:fld id="{09B7AD4A-C94A-7B42-9E17-606C7F366C4B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7" name="Afbeelding 6" descr="LOGO UM_MUMC+PP.jpg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99" y="4503127"/>
            <a:ext cx="4285976" cy="6046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24" b="12251"/>
          <a:stretch/>
        </p:blipFill>
        <p:spPr>
          <a:xfrm>
            <a:off x="6516130" y="4630257"/>
            <a:ext cx="1701158" cy="335137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2653145" y="4503127"/>
            <a:ext cx="2175164" cy="6046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25815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60" r:id="rId3"/>
    <p:sldLayoutId id="2147483661" r:id="rId4"/>
    <p:sldLayoutId id="2147483650" r:id="rId5"/>
    <p:sldLayoutId id="2147483655" r:id="rId6"/>
    <p:sldLayoutId id="2147483656" r:id="rId7"/>
    <p:sldLayoutId id="2147483663" r:id="rId8"/>
    <p:sldLayoutId id="2147483659" r:id="rId9"/>
    <p:sldLayoutId id="2147483654" r:id="rId10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chemeClr val="tx2"/>
          </a:solidFill>
          <a:latin typeface="+mj-lt"/>
          <a:ea typeface="+mj-ea"/>
          <a:cs typeface="Verdana"/>
        </a:defRPr>
      </a:lvl1pPr>
    </p:titleStyle>
    <p:bodyStyle>
      <a:lvl1pPr marL="342900" indent="-342900" algn="l" defTabSz="457200" rtl="0" eaLnBrk="1" latinLnBrk="0" hangingPunct="1">
        <a:spcBef>
          <a:spcPts val="0"/>
        </a:spcBef>
        <a:buFont typeface="Arial"/>
        <a:buChar char="•"/>
        <a:defRPr sz="3600" kern="1200">
          <a:solidFill>
            <a:schemeClr val="tx1"/>
          </a:solidFill>
          <a:latin typeface="+mj-lt"/>
          <a:ea typeface="+mn-ea"/>
          <a:cs typeface="Verdana"/>
        </a:defRPr>
      </a:lvl1pPr>
      <a:lvl2pPr marL="717550" indent="-358775" algn="l" defTabSz="457200" rtl="0" eaLnBrk="1" latinLnBrk="0" hangingPunct="1">
        <a:spcBef>
          <a:spcPts val="0"/>
        </a:spcBef>
        <a:buFont typeface="Lucida Grande"/>
        <a:buChar char="-"/>
        <a:defRPr sz="3200" kern="1200">
          <a:solidFill>
            <a:schemeClr val="tx1"/>
          </a:solidFill>
          <a:latin typeface="+mj-lt"/>
          <a:ea typeface="+mn-ea"/>
          <a:cs typeface="Verdana"/>
        </a:defRPr>
      </a:lvl2pPr>
      <a:lvl3pPr marL="1073150" indent="-357188" algn="l" defTabSz="457200" rtl="0" eaLnBrk="1" latinLnBrk="0" hangingPunct="1">
        <a:spcBef>
          <a:spcPts val="0"/>
        </a:spcBef>
        <a:buFont typeface="Lucida Grande"/>
        <a:buChar char="-"/>
        <a:defRPr sz="2800" kern="1200">
          <a:solidFill>
            <a:schemeClr val="tx1"/>
          </a:solidFill>
          <a:latin typeface="+mj-lt"/>
          <a:ea typeface="+mn-ea"/>
          <a:cs typeface="Verdana"/>
        </a:defRPr>
      </a:lvl3pPr>
      <a:lvl4pPr marL="1430338" indent="-355600" algn="l" defTabSz="457200" rtl="0" eaLnBrk="1" latinLnBrk="0" hangingPunct="1">
        <a:spcBef>
          <a:spcPts val="0"/>
        </a:spcBef>
        <a:buFont typeface="Lucida Grande"/>
        <a:buChar char="-"/>
        <a:defRPr sz="2400" kern="1200">
          <a:solidFill>
            <a:schemeClr val="tx1"/>
          </a:solidFill>
          <a:latin typeface="+mj-lt"/>
          <a:ea typeface="+mn-ea"/>
          <a:cs typeface="Verdana"/>
        </a:defRPr>
      </a:lvl4pPr>
      <a:lvl5pPr marL="1793875" indent="-360363" algn="l" defTabSz="457200" rtl="0" eaLnBrk="1" latinLnBrk="0" hangingPunct="1">
        <a:spcBef>
          <a:spcPts val="0"/>
        </a:spcBef>
        <a:buFont typeface="Lucida Grande"/>
        <a:buChar char="-"/>
        <a:defRPr sz="2400" kern="1200">
          <a:solidFill>
            <a:schemeClr val="tx1"/>
          </a:solidFill>
          <a:latin typeface="+mj-lt"/>
          <a:ea typeface="+mn-ea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 smtClean="0"/>
              <a:t>Governance in het </a:t>
            </a:r>
            <a:r>
              <a:rPr lang="en-US" sz="3600" dirty="0" err="1" smtClean="0"/>
              <a:t>perspectief</a:t>
            </a:r>
            <a:r>
              <a:rPr lang="en-US" sz="3600" dirty="0" smtClean="0"/>
              <a:t> van </a:t>
            </a:r>
            <a:r>
              <a:rPr lang="en-US" sz="3600" dirty="0" err="1" smtClean="0"/>
              <a:t>passende</a:t>
            </a:r>
            <a:r>
              <a:rPr lang="en-US" sz="3600" dirty="0" smtClean="0"/>
              <a:t> </a:t>
            </a:r>
            <a:r>
              <a:rPr lang="en-US" sz="3600" dirty="0" err="1" smtClean="0"/>
              <a:t>zorg</a:t>
            </a:r>
            <a:r>
              <a:rPr lang="en-US" sz="3600" dirty="0" smtClean="0"/>
              <a:t> </a:t>
            </a:r>
            <a:endParaRPr lang="nl-NL" sz="3600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675990" y="3388758"/>
            <a:ext cx="4196618" cy="1314450"/>
          </a:xfrm>
        </p:spPr>
        <p:txBody>
          <a:bodyPr/>
          <a:lstStyle/>
          <a:p>
            <a:r>
              <a:rPr lang="en-US" sz="1600" dirty="0" smtClean="0"/>
              <a:t>Dr. Daan Westra</a:t>
            </a:r>
          </a:p>
          <a:p>
            <a:r>
              <a:rPr lang="en-US" sz="1600" dirty="0" smtClean="0"/>
              <a:t>NVTZ </a:t>
            </a:r>
            <a:r>
              <a:rPr lang="en-US" sz="1600" dirty="0" err="1" smtClean="0"/>
              <a:t>regiobijeenkomst</a:t>
            </a:r>
            <a:r>
              <a:rPr lang="en-US" sz="1600" dirty="0" smtClean="0"/>
              <a:t> Limburg</a:t>
            </a:r>
          </a:p>
          <a:p>
            <a:r>
              <a:rPr lang="en-US" sz="1600" dirty="0" err="1" smtClean="0"/>
              <a:t>Donderdag</a:t>
            </a:r>
            <a:r>
              <a:rPr lang="en-US" sz="1600" dirty="0" smtClean="0"/>
              <a:t> 12 </a:t>
            </a:r>
            <a:r>
              <a:rPr lang="en-US" sz="1600" dirty="0" err="1" smtClean="0"/>
              <a:t>oktober</a:t>
            </a:r>
            <a:r>
              <a:rPr lang="en-US" sz="1600" dirty="0" smtClean="0"/>
              <a:t> 2023</a:t>
            </a:r>
          </a:p>
          <a:p>
            <a:r>
              <a:rPr lang="en-US" sz="1600" dirty="0" smtClean="0"/>
              <a:t>d.westra@maastrichtuniversity.nl</a:t>
            </a:r>
          </a:p>
        </p:txBody>
      </p:sp>
    </p:spTree>
    <p:extLst>
      <p:ext uri="{BB962C8B-B14F-4D97-AF65-F5344CB8AC3E}">
        <p14:creationId xmlns:p14="http://schemas.microsoft.com/office/powerpoint/2010/main" val="2470901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7694816"/>
              </p:ext>
            </p:extLst>
          </p:nvPr>
        </p:nvGraphicFramePr>
        <p:xfrm>
          <a:off x="113211" y="487679"/>
          <a:ext cx="8908869" cy="3823063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969623">
                  <a:extLst>
                    <a:ext uri="{9D8B030D-6E8A-4147-A177-3AD203B41FA5}">
                      <a16:colId xmlns:a16="http://schemas.microsoft.com/office/drawing/2014/main" val="3254304434"/>
                    </a:ext>
                  </a:extLst>
                </a:gridCol>
                <a:gridCol w="2969623">
                  <a:extLst>
                    <a:ext uri="{9D8B030D-6E8A-4147-A177-3AD203B41FA5}">
                      <a16:colId xmlns:a16="http://schemas.microsoft.com/office/drawing/2014/main" val="2139538979"/>
                    </a:ext>
                  </a:extLst>
                </a:gridCol>
                <a:gridCol w="2969623">
                  <a:extLst>
                    <a:ext uri="{9D8B030D-6E8A-4147-A177-3AD203B41FA5}">
                      <a16:colId xmlns:a16="http://schemas.microsoft.com/office/drawing/2014/main" val="3593614894"/>
                    </a:ext>
                  </a:extLst>
                </a:gridCol>
              </a:tblGrid>
              <a:tr h="93662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47321"/>
                          </a:solidFill>
                        </a:rPr>
                        <a:t>Structure-oriented</a:t>
                      </a:r>
                      <a:endParaRPr lang="nl-NL" sz="2400" dirty="0">
                        <a:solidFill>
                          <a:srgbClr val="F4732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47321"/>
                          </a:solidFill>
                        </a:rPr>
                        <a:t>System-oriented</a:t>
                      </a:r>
                      <a:endParaRPr lang="nl-NL" sz="2400" dirty="0">
                        <a:solidFill>
                          <a:srgbClr val="F4732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47321"/>
                          </a:solidFill>
                        </a:rPr>
                        <a:t>Purpose-oriented</a:t>
                      </a:r>
                      <a:endParaRPr lang="nl-NL" sz="2400" dirty="0">
                        <a:solidFill>
                          <a:srgbClr val="F4732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37314605"/>
                  </a:ext>
                </a:extLst>
              </a:tr>
              <a:tr h="2886438">
                <a:tc>
                  <a:txBody>
                    <a:bodyPr/>
                    <a:lstStyle/>
                    <a:p>
                      <a:r>
                        <a:rPr lang="en-US" sz="1400" b="0" i="1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“Structural-oriented networks are networks for which the network itself has </a:t>
                      </a:r>
                      <a:r>
                        <a:rPr lang="en-US" sz="1400" b="1" i="1" u="sng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 existence outside of its consequences for its component parts</a:t>
                      </a:r>
                      <a:r>
                        <a:rPr lang="en-US" sz="1400" b="0" i="1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Scholars create structural-oriented networks by applying graph analytic techniques (i.e., social network analysis) to a sample population of nodes to understand the nature of the relationships between and among them.”</a:t>
                      </a:r>
                      <a:endParaRPr lang="nl-NL" sz="18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1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“System-oriented networks are a sociological overlay that a scholar has placed over some </a:t>
                      </a:r>
                      <a:r>
                        <a:rPr lang="en-US" sz="1400" b="1" i="1" u="sng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defined system of interest in which there are multiple actors involved</a:t>
                      </a:r>
                      <a:r>
                        <a:rPr lang="en-US" sz="1400" b="0" i="1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typically associated</a:t>
                      </a:r>
                    </a:p>
                    <a:p>
                      <a:r>
                        <a:rPr lang="en-US" sz="1400" b="0" i="1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with a policy or problem domain.”</a:t>
                      </a:r>
                      <a:endParaRPr lang="nl-NL" sz="1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0690506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304902" y="4610406"/>
            <a:ext cx="25341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err="1" smtClean="0"/>
              <a:t>Nowell</a:t>
            </a:r>
            <a:r>
              <a:rPr lang="en-US" sz="1050" dirty="0" smtClean="0"/>
              <a:t> &amp; </a:t>
            </a:r>
            <a:r>
              <a:rPr lang="en-US" sz="1050" dirty="0" err="1" smtClean="0"/>
              <a:t>Milward</a:t>
            </a:r>
            <a:r>
              <a:rPr lang="en-US" sz="1050" dirty="0" smtClean="0"/>
              <a:t> (2022, p. 12-14)</a:t>
            </a:r>
            <a:endParaRPr lang="nl-NL" sz="1050" dirty="0"/>
          </a:p>
        </p:txBody>
      </p:sp>
    </p:spTree>
    <p:extLst>
      <p:ext uri="{BB962C8B-B14F-4D97-AF65-F5344CB8AC3E}">
        <p14:creationId xmlns:p14="http://schemas.microsoft.com/office/powerpoint/2010/main" val="663641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113211" y="487679"/>
          <a:ext cx="8908869" cy="3823063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969623">
                  <a:extLst>
                    <a:ext uri="{9D8B030D-6E8A-4147-A177-3AD203B41FA5}">
                      <a16:colId xmlns:a16="http://schemas.microsoft.com/office/drawing/2014/main" val="3254304434"/>
                    </a:ext>
                  </a:extLst>
                </a:gridCol>
                <a:gridCol w="2969623">
                  <a:extLst>
                    <a:ext uri="{9D8B030D-6E8A-4147-A177-3AD203B41FA5}">
                      <a16:colId xmlns:a16="http://schemas.microsoft.com/office/drawing/2014/main" val="2139538979"/>
                    </a:ext>
                  </a:extLst>
                </a:gridCol>
                <a:gridCol w="2969623">
                  <a:extLst>
                    <a:ext uri="{9D8B030D-6E8A-4147-A177-3AD203B41FA5}">
                      <a16:colId xmlns:a16="http://schemas.microsoft.com/office/drawing/2014/main" val="3593614894"/>
                    </a:ext>
                  </a:extLst>
                </a:gridCol>
              </a:tblGrid>
              <a:tr h="93662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47321"/>
                          </a:solidFill>
                        </a:rPr>
                        <a:t>Structure-oriented</a:t>
                      </a:r>
                      <a:endParaRPr lang="nl-NL" sz="2400" dirty="0">
                        <a:solidFill>
                          <a:srgbClr val="F4732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47321"/>
                          </a:solidFill>
                        </a:rPr>
                        <a:t>System-oriented</a:t>
                      </a:r>
                      <a:endParaRPr lang="nl-NL" sz="2400" dirty="0">
                        <a:solidFill>
                          <a:srgbClr val="F4732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47321"/>
                          </a:solidFill>
                        </a:rPr>
                        <a:t>Purpose-oriented</a:t>
                      </a:r>
                      <a:endParaRPr lang="nl-NL" sz="2400" dirty="0">
                        <a:solidFill>
                          <a:srgbClr val="F4732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37314605"/>
                  </a:ext>
                </a:extLst>
              </a:tr>
              <a:tr h="2886438">
                <a:tc>
                  <a:txBody>
                    <a:bodyPr/>
                    <a:lstStyle/>
                    <a:p>
                      <a:r>
                        <a:rPr lang="en-US" sz="1400" b="0" i="1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“Structural-oriented networks are networks for which the network itself has </a:t>
                      </a:r>
                      <a:r>
                        <a:rPr lang="en-US" sz="1400" b="1" i="1" u="sng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 existence outside of its consequences for its component parts</a:t>
                      </a:r>
                      <a:r>
                        <a:rPr lang="en-US" sz="1400" b="0" i="1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Scholars create structural-oriented networks by applying graph analytic techniques (i.e., social network analysis) to a sample population of nodes to understand the nature of the relationships between and among them.”</a:t>
                      </a:r>
                      <a:endParaRPr lang="nl-NL" sz="18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1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“System-oriented networks are a sociological overlay that a scholar has placed over some </a:t>
                      </a:r>
                      <a:r>
                        <a:rPr lang="en-US" sz="1400" b="1" i="1" u="sng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defined system of interest in which there are multiple actors involved</a:t>
                      </a:r>
                      <a:r>
                        <a:rPr lang="en-US" sz="1400" b="0" i="1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typically associated</a:t>
                      </a:r>
                    </a:p>
                    <a:p>
                      <a:r>
                        <a:rPr lang="en-US" sz="1400" b="0" i="1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with a policy or problem domain.”</a:t>
                      </a:r>
                      <a:endParaRPr lang="nl-NL" sz="1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1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“Purpose-oriented networks are networks which have self-actualized as entities by meeting the criteria of being </a:t>
                      </a:r>
                      <a:r>
                        <a:rPr lang="en-US" sz="1400" b="1" i="1" u="sng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bounded, self-referencing collectives comprised of actors who</a:t>
                      </a:r>
                    </a:p>
                    <a:p>
                      <a:r>
                        <a:rPr lang="en-US" sz="1400" b="1" i="1" u="sng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consciously affiliate to the collective around some shared purpose</a:t>
                      </a:r>
                      <a:r>
                        <a:rPr lang="en-US" sz="1400" b="0" i="1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.”</a:t>
                      </a:r>
                      <a:endParaRPr lang="nl-NL" sz="140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0690506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304902" y="4610406"/>
            <a:ext cx="25341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err="1" smtClean="0"/>
              <a:t>Nowell</a:t>
            </a:r>
            <a:r>
              <a:rPr lang="en-US" sz="1050" dirty="0" smtClean="0"/>
              <a:t> &amp; </a:t>
            </a:r>
            <a:r>
              <a:rPr lang="en-US" sz="1050" dirty="0" err="1" smtClean="0"/>
              <a:t>Milward</a:t>
            </a:r>
            <a:r>
              <a:rPr lang="en-US" sz="1050" dirty="0" smtClean="0"/>
              <a:t> (2022, p. 12-14)</a:t>
            </a:r>
            <a:endParaRPr lang="nl-NL" sz="1050" dirty="0"/>
          </a:p>
        </p:txBody>
      </p:sp>
    </p:spTree>
    <p:extLst>
      <p:ext uri="{BB962C8B-B14F-4D97-AF65-F5344CB8AC3E}">
        <p14:creationId xmlns:p14="http://schemas.microsoft.com/office/powerpoint/2010/main" val="2963939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3031958" y="635796"/>
            <a:ext cx="5981364" cy="435804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Meer over Purpose-Oriented </a:t>
            </a:r>
            <a:r>
              <a:rPr lang="en-US" dirty="0" err="1" smtClean="0"/>
              <a:t>netwerken</a:t>
            </a:r>
            <a:r>
              <a:rPr lang="en-US" dirty="0" smtClean="0"/>
              <a:t/>
            </a:r>
            <a:br>
              <a:rPr lang="en-US" dirty="0" smtClean="0"/>
            </a:br>
            <a:endParaRPr lang="nl-NL" dirty="0"/>
          </a:p>
        </p:txBody>
      </p:sp>
      <p:sp>
        <p:nvSpPr>
          <p:cNvPr id="5122" name="Footer Placeholder 3"/>
          <p:cNvSpPr>
            <a:spLocks noGrp="1"/>
          </p:cNvSpPr>
          <p:nvPr>
            <p:ph type="ftr" idx="4294967295"/>
          </p:nvPr>
        </p:nvSpPr>
        <p:spPr>
          <a:xfrm>
            <a:off x="173952" y="4022514"/>
            <a:ext cx="3832448" cy="51465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vert="horz" lIns="135000" tIns="0" rIns="135000" bIns="0" rtlCol="0" anchor="ctr" anchorCtr="0">
            <a:noAutofit/>
          </a:bodyPr>
          <a:lstStyle>
            <a:lvl1pPr marL="257175" indent="-257175" algn="l" defTabSz="6858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05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9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9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825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lang="en-US" altLang="en-US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lang="en-US" altLang="en-US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lang="en-US" altLang="en-US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lang="en-US" altLang="en-US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spcBef>
                <a:spcPct val="0"/>
              </a:spcBef>
              <a:spcAft>
                <a:spcPts val="450"/>
              </a:spcAft>
              <a:buNone/>
            </a:pPr>
            <a:r>
              <a:rPr lang="en-US" altLang="en-US" sz="1050" dirty="0" err="1" smtClean="0">
                <a:solidFill>
                  <a:srgbClr val="333333"/>
                </a:solidFill>
              </a:rPr>
              <a:t>Carboni</a:t>
            </a:r>
            <a:r>
              <a:rPr lang="en-US" altLang="en-US" sz="1050" dirty="0" smtClean="0">
                <a:solidFill>
                  <a:srgbClr val="333333"/>
                </a:solidFill>
              </a:rPr>
              <a:t>, </a:t>
            </a:r>
            <a:r>
              <a:rPr lang="en-US" altLang="en-US" sz="1050" dirty="0" err="1" smtClean="0">
                <a:solidFill>
                  <a:srgbClr val="333333"/>
                </a:solidFill>
              </a:rPr>
              <a:t>Saz</a:t>
            </a:r>
            <a:r>
              <a:rPr lang="en-US" altLang="en-US" sz="1050" dirty="0" smtClean="0">
                <a:solidFill>
                  <a:srgbClr val="333333"/>
                </a:solidFill>
              </a:rPr>
              <a:t>-Carranza, Raab, Isett (2019)</a:t>
            </a:r>
            <a:endParaRPr lang="en-US" altLang="en-US" sz="1050" dirty="0">
              <a:solidFill>
                <a:srgbClr val="333333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3952" y="115183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i="1" dirty="0" smtClean="0">
                <a:solidFill>
                  <a:srgbClr val="2A2A2A"/>
                </a:solidFill>
                <a:latin typeface="Merriweather"/>
              </a:rPr>
              <a:t>“a </a:t>
            </a:r>
            <a:r>
              <a:rPr lang="en-US" i="1" dirty="0">
                <a:solidFill>
                  <a:srgbClr val="2A2A2A"/>
                </a:solidFill>
                <a:latin typeface="Merriweather"/>
              </a:rPr>
              <a:t>network comprised of three or more autonomous actors who participate in a joint effort based on a common purpose</a:t>
            </a:r>
            <a:r>
              <a:rPr lang="en-US" i="1" dirty="0" smtClean="0">
                <a:solidFill>
                  <a:srgbClr val="2A2A2A"/>
                </a:solidFill>
                <a:latin typeface="Merriweather"/>
              </a:rPr>
              <a:t>.”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67626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hat is Your “Why”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51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41249" y="148683"/>
            <a:ext cx="62818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/>
              <a:t>“ […] om samen een </a:t>
            </a:r>
            <a:r>
              <a:rPr lang="nl-NL" sz="2400" i="1" dirty="0" err="1" smtClean="0"/>
              <a:t>outcome</a:t>
            </a:r>
            <a:r>
              <a:rPr lang="nl-NL" sz="2400" i="1" dirty="0" smtClean="0"/>
              <a:t> </a:t>
            </a:r>
            <a:r>
              <a:rPr lang="nl-NL" sz="2400" dirty="0" smtClean="0"/>
              <a:t>te realiseren die geen van de organisaties afzonderlijk tot stand had kunnen brengen.” </a:t>
            </a:r>
            <a:r>
              <a:rPr lang="nl-NL" sz="1050" dirty="0" smtClean="0"/>
              <a:t>(</a:t>
            </a:r>
            <a:r>
              <a:rPr lang="nl-NL" sz="1050" dirty="0" err="1" smtClean="0"/>
              <a:t>Kenis</a:t>
            </a:r>
            <a:r>
              <a:rPr lang="nl-NL" sz="1050" dirty="0" smtClean="0"/>
              <a:t> &amp; </a:t>
            </a:r>
            <a:r>
              <a:rPr lang="nl-NL" sz="1050" dirty="0" err="1" smtClean="0"/>
              <a:t>Cambré</a:t>
            </a:r>
            <a:r>
              <a:rPr lang="nl-NL" sz="1050" dirty="0" smtClean="0"/>
              <a:t>, 2020, p. 53)</a:t>
            </a:r>
            <a:endParaRPr lang="nl-NL" sz="1050" dirty="0"/>
          </a:p>
        </p:txBody>
      </p:sp>
    </p:spTree>
    <p:extLst>
      <p:ext uri="{BB962C8B-B14F-4D97-AF65-F5344CB8AC3E}">
        <p14:creationId xmlns:p14="http://schemas.microsoft.com/office/powerpoint/2010/main" val="3272792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262" y="0"/>
            <a:ext cx="801188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253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75990" y="0"/>
            <a:ext cx="7665122" cy="4445620"/>
          </a:xfrm>
        </p:spPr>
        <p:txBody>
          <a:bodyPr anchor="ctr"/>
          <a:lstStyle/>
          <a:p>
            <a:r>
              <a:rPr lang="nl-NL" dirty="0" smtClean="0"/>
              <a:t>Wat weten we daarover?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79045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00" y="0"/>
            <a:ext cx="5143500" cy="51435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60000" y="310695"/>
            <a:ext cx="4142331" cy="567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Netwerken</a:t>
            </a:r>
            <a:r>
              <a:rPr lang="en-US" dirty="0"/>
              <a:t> </a:t>
            </a:r>
            <a:r>
              <a:rPr lang="en-US" dirty="0" err="1" smtClean="0"/>
              <a:t>kunnen</a:t>
            </a:r>
            <a:r>
              <a:rPr lang="en-US" dirty="0" smtClean="0"/>
              <a:t> </a:t>
            </a:r>
            <a:r>
              <a:rPr lang="en-US" dirty="0" err="1" smtClean="0"/>
              <a:t>beperkt</a:t>
            </a:r>
            <a:r>
              <a:rPr lang="en-US" dirty="0" smtClean="0"/>
              <a:t>(</a:t>
            </a:r>
            <a:r>
              <a:rPr lang="en-US" dirty="0" err="1" smtClean="0"/>
              <a:t>er</a:t>
            </a:r>
            <a:r>
              <a:rPr lang="en-US" dirty="0" smtClean="0"/>
              <a:t>) </a:t>
            </a:r>
            <a:r>
              <a:rPr lang="en-US" dirty="0" err="1" smtClean="0"/>
              <a:t>organiseren</a:t>
            </a:r>
            <a:endParaRPr lang="nl-NL" dirty="0"/>
          </a:p>
        </p:txBody>
      </p:sp>
      <p:sp>
        <p:nvSpPr>
          <p:cNvPr id="7" name="TextBox 6"/>
          <p:cNvSpPr txBox="1"/>
          <p:nvPr/>
        </p:nvSpPr>
        <p:spPr>
          <a:xfrm>
            <a:off x="360000" y="4218377"/>
            <a:ext cx="37675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Ahrne</a:t>
            </a:r>
            <a:r>
              <a:rPr lang="en-US" sz="1200" dirty="0" smtClean="0"/>
              <a:t> &amp; </a:t>
            </a:r>
            <a:r>
              <a:rPr lang="en-US" sz="1200" dirty="0" err="1" smtClean="0"/>
              <a:t>Brunsson</a:t>
            </a:r>
            <a:r>
              <a:rPr lang="en-US" sz="1200" dirty="0" smtClean="0"/>
              <a:t> (2011); Berkowitz &amp; Dumez (2016) </a:t>
            </a:r>
            <a:endParaRPr lang="nl-NL" sz="1200" dirty="0"/>
          </a:p>
        </p:txBody>
      </p:sp>
    </p:spTree>
    <p:extLst>
      <p:ext uri="{BB962C8B-B14F-4D97-AF65-F5344CB8AC3E}">
        <p14:creationId xmlns:p14="http://schemas.microsoft.com/office/powerpoint/2010/main" val="274161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6741"/>
          <a:stretch/>
        </p:blipFill>
        <p:spPr>
          <a:xfrm>
            <a:off x="3523456" y="76054"/>
            <a:ext cx="5542167" cy="49457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Er</a:t>
            </a:r>
            <a:r>
              <a:rPr lang="en-US" dirty="0" smtClean="0"/>
              <a:t> </a:t>
            </a:r>
            <a:r>
              <a:rPr lang="en-US" dirty="0" err="1" smtClean="0"/>
              <a:t>moet</a:t>
            </a:r>
            <a:r>
              <a:rPr lang="en-US" dirty="0" smtClean="0"/>
              <a:t> </a:t>
            </a:r>
            <a:r>
              <a:rPr lang="en-US" dirty="0" err="1" smtClean="0"/>
              <a:t>veel</a:t>
            </a:r>
            <a:r>
              <a:rPr lang="en-US" dirty="0" smtClean="0"/>
              <a:t> </a:t>
            </a:r>
            <a:r>
              <a:rPr lang="en-US" dirty="0" err="1" smtClean="0"/>
              <a:t>kloppen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netwerk</a:t>
            </a:r>
            <a:r>
              <a:rPr lang="en-US" dirty="0" smtClean="0"/>
              <a:t> </a:t>
            </a:r>
            <a:r>
              <a:rPr lang="en-US" dirty="0" err="1" smtClean="0"/>
              <a:t>wil</a:t>
            </a:r>
            <a:r>
              <a:rPr lang="en-US" dirty="0" smtClean="0"/>
              <a:t> het</a:t>
            </a:r>
            <a:br>
              <a:rPr lang="en-US" dirty="0" smtClean="0"/>
            </a:br>
            <a:r>
              <a:rPr lang="en-US" dirty="0" err="1" smtClean="0"/>
              <a:t>effectief</a:t>
            </a:r>
            <a:r>
              <a:rPr lang="en-US" dirty="0" smtClean="0"/>
              <a:t> </a:t>
            </a:r>
            <a:r>
              <a:rPr lang="en-US" dirty="0" err="1" smtClean="0"/>
              <a:t>zijn</a:t>
            </a:r>
            <a:r>
              <a:rPr lang="en-US" dirty="0" smtClean="0"/>
              <a:t> (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dat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err="1" smtClean="0"/>
              <a:t>kost</a:t>
            </a:r>
            <a:r>
              <a:rPr lang="en-US" dirty="0" smtClean="0"/>
              <a:t> </a:t>
            </a:r>
            <a:r>
              <a:rPr lang="en-US" dirty="0" err="1" smtClean="0"/>
              <a:t>tijd</a:t>
            </a:r>
            <a:r>
              <a:rPr lang="en-US" dirty="0"/>
              <a:t>)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4184983"/>
            <a:ext cx="1561079" cy="370239"/>
          </a:xfrm>
        </p:spPr>
        <p:txBody>
          <a:bodyPr/>
          <a:lstStyle/>
          <a:p>
            <a:pPr marL="0" indent="0">
              <a:buNone/>
            </a:pPr>
            <a:r>
              <a:rPr lang="en-US" sz="1400" dirty="0" smtClean="0"/>
              <a:t>Peeters et al. (2022)</a:t>
            </a:r>
            <a:endParaRPr lang="nl-NL" sz="1400" dirty="0"/>
          </a:p>
        </p:txBody>
      </p:sp>
    </p:spTree>
    <p:extLst>
      <p:ext uri="{BB962C8B-B14F-4D97-AF65-F5344CB8AC3E}">
        <p14:creationId xmlns:p14="http://schemas.microsoft.com/office/powerpoint/2010/main" val="1591636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Meestal</a:t>
            </a:r>
            <a:r>
              <a:rPr lang="en-US" dirty="0" smtClean="0"/>
              <a:t> </a:t>
            </a:r>
            <a:r>
              <a:rPr lang="en-US" dirty="0" err="1" smtClean="0"/>
              <a:t>veranderen</a:t>
            </a:r>
            <a:r>
              <a:rPr lang="en-US" dirty="0" smtClean="0"/>
              <a:t> </a:t>
            </a:r>
            <a:r>
              <a:rPr lang="en-US" dirty="0" err="1" smtClean="0"/>
              <a:t>organisaties</a:t>
            </a:r>
            <a:r>
              <a:rPr lang="en-US" dirty="0" smtClean="0"/>
              <a:t> </a:t>
            </a:r>
            <a:r>
              <a:rPr lang="en-US" dirty="0" err="1" smtClean="0"/>
              <a:t>weinig</a:t>
            </a:r>
            <a:r>
              <a:rPr lang="en-US" dirty="0" smtClean="0"/>
              <a:t> </a:t>
            </a:r>
            <a:r>
              <a:rPr lang="en-US" dirty="0" err="1" smtClean="0"/>
              <a:t>n.a.v</a:t>
            </a:r>
            <a:r>
              <a:rPr lang="en-US" dirty="0" smtClean="0"/>
              <a:t>. </a:t>
            </a:r>
            <a:r>
              <a:rPr lang="en-US" dirty="0" err="1" smtClean="0"/>
              <a:t>netwerken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962401"/>
            <a:ext cx="2508328" cy="293458"/>
          </a:xfrm>
        </p:spPr>
        <p:txBody>
          <a:bodyPr/>
          <a:lstStyle/>
          <a:p>
            <a:pPr marL="0" indent="0" algn="ctr">
              <a:buNone/>
            </a:pPr>
            <a:r>
              <a:rPr lang="en-US" sz="1200" dirty="0" smtClean="0"/>
              <a:t>Hearld, Alexander, </a:t>
            </a:r>
            <a:r>
              <a:rPr lang="en-US" sz="1200" dirty="0" err="1" smtClean="0"/>
              <a:t>Mittler</a:t>
            </a:r>
            <a:r>
              <a:rPr lang="en-US" sz="1200" dirty="0" smtClean="0"/>
              <a:t> (2012)</a:t>
            </a:r>
            <a:endParaRPr lang="nl-NL" sz="1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8336" y="1271451"/>
            <a:ext cx="6495664" cy="3872049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5672931" y="2578281"/>
            <a:ext cx="1006545" cy="1889760"/>
          </a:xfrm>
          <a:prstGeom prst="ellipse">
            <a:avLst/>
          </a:prstGeom>
          <a:noFill/>
          <a:ln w="190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l 6"/>
          <p:cNvSpPr/>
          <p:nvPr/>
        </p:nvSpPr>
        <p:spPr>
          <a:xfrm>
            <a:off x="7562322" y="2578281"/>
            <a:ext cx="1006545" cy="1889760"/>
          </a:xfrm>
          <a:prstGeom prst="ellipse">
            <a:avLst/>
          </a:prstGeom>
          <a:noFill/>
          <a:ln w="190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65706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Impact op </a:t>
            </a:r>
            <a:r>
              <a:rPr lang="en-US" dirty="0" err="1" smtClean="0"/>
              <a:t>gezondheid</a:t>
            </a:r>
            <a:r>
              <a:rPr lang="en-US" dirty="0" smtClean="0"/>
              <a:t> </a:t>
            </a:r>
            <a:r>
              <a:rPr lang="en-US" dirty="0" err="1" smtClean="0"/>
              <a:t>ontbreekt</a:t>
            </a:r>
            <a:r>
              <a:rPr lang="en-US" dirty="0" smtClean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en</a:t>
            </a:r>
            <a:r>
              <a:rPr lang="en-US" dirty="0" smtClean="0"/>
              <a:t>/of </a:t>
            </a:r>
            <a:r>
              <a:rPr lang="en-US" dirty="0" smtClean="0"/>
              <a:t>is </a:t>
            </a:r>
            <a:r>
              <a:rPr lang="en-US" dirty="0" err="1" smtClean="0"/>
              <a:t>moeilijk</a:t>
            </a:r>
            <a:r>
              <a:rPr lang="en-US" dirty="0" smtClean="0"/>
              <a:t> </a:t>
            </a:r>
            <a:r>
              <a:rPr lang="en-US" dirty="0" err="1" smtClean="0"/>
              <a:t>aantoonbaar</a:t>
            </a:r>
            <a:r>
              <a:rPr lang="en-US" dirty="0" smtClean="0"/>
              <a:t>)</a:t>
            </a:r>
            <a:endParaRPr lang="nl-NL" dirty="0"/>
          </a:p>
        </p:txBody>
      </p:sp>
      <p:sp>
        <p:nvSpPr>
          <p:cNvPr id="4" name="TextBox 3"/>
          <p:cNvSpPr txBox="1"/>
          <p:nvPr/>
        </p:nvSpPr>
        <p:spPr>
          <a:xfrm>
            <a:off x="224589" y="1581784"/>
            <a:ext cx="2839453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“[Networks] have largely followed a patch of previous partnerships in terms of a </a:t>
            </a:r>
            <a:r>
              <a:rPr lang="en-US" b="1" dirty="0">
                <a:solidFill>
                  <a:srgbClr val="F47321"/>
                </a:solidFill>
              </a:rPr>
              <a:t>lack of clear aims and objectives</a:t>
            </a:r>
            <a:r>
              <a:rPr lang="en-US" dirty="0"/>
              <a:t>, </a:t>
            </a:r>
            <a:r>
              <a:rPr lang="en-US" b="1" dirty="0">
                <a:solidFill>
                  <a:srgbClr val="F47321"/>
                </a:solidFill>
              </a:rPr>
              <a:t>lack of ownership and accountability by partners</a:t>
            </a:r>
            <a:r>
              <a:rPr lang="en-US" dirty="0"/>
              <a:t>, and an </a:t>
            </a:r>
            <a:r>
              <a:rPr lang="en-US" b="1" dirty="0">
                <a:solidFill>
                  <a:srgbClr val="F47321"/>
                </a:solidFill>
              </a:rPr>
              <a:t>absence of any significant impact on health outcomes</a:t>
            </a:r>
            <a:r>
              <a:rPr lang="en-US" dirty="0"/>
              <a:t>”</a:t>
            </a:r>
          </a:p>
          <a:p>
            <a:pPr algn="ctr"/>
            <a:r>
              <a:rPr lang="en-US" sz="900" dirty="0"/>
              <a:t>Perkins et al. (2019)</a:t>
            </a:r>
            <a:endParaRPr lang="nl-NL" sz="900" dirty="0"/>
          </a:p>
        </p:txBody>
      </p:sp>
      <p:sp>
        <p:nvSpPr>
          <p:cNvPr id="6" name="Rectangle 5"/>
          <p:cNvSpPr/>
          <p:nvPr/>
        </p:nvSpPr>
        <p:spPr>
          <a:xfrm>
            <a:off x="3570514" y="1581784"/>
            <a:ext cx="5573485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dirty="0" smtClean="0"/>
              <a:t>“Findings </a:t>
            </a:r>
            <a:r>
              <a:rPr lang="en-US" dirty="0"/>
              <a:t>of what are mostly case studies are </a:t>
            </a:r>
            <a:r>
              <a:rPr lang="en-US" b="1" dirty="0">
                <a:solidFill>
                  <a:srgbClr val="F47321"/>
                </a:solidFill>
              </a:rPr>
              <a:t>insufficient to make strong conclusions </a:t>
            </a:r>
            <a:r>
              <a:rPr lang="en-US" dirty="0"/>
              <a:t>about the effects of partnerships on population-level outcomes. </a:t>
            </a:r>
            <a:r>
              <a:rPr lang="en-US" dirty="0" smtClean="0"/>
              <a:t>[…] Findings </a:t>
            </a:r>
            <a:r>
              <a:rPr lang="en-US" dirty="0"/>
              <a:t>suggest that collaborative partnerships can contribute to widespread change in a variety of health behaviors, but the </a:t>
            </a:r>
            <a:r>
              <a:rPr lang="en-US" b="1" dirty="0">
                <a:solidFill>
                  <a:srgbClr val="F47321"/>
                </a:solidFill>
              </a:rPr>
              <a:t>magnitude of these effects may not be as great as intended</a:t>
            </a:r>
            <a:r>
              <a:rPr lang="en-US" dirty="0"/>
              <a:t>. </a:t>
            </a:r>
            <a:r>
              <a:rPr lang="en-US" dirty="0" smtClean="0"/>
              <a:t>[…] Although </a:t>
            </a:r>
            <a:r>
              <a:rPr lang="en-US" dirty="0"/>
              <a:t>collaborative partnerships facilitate environmental change, </a:t>
            </a:r>
            <a:r>
              <a:rPr lang="en-US" b="1" dirty="0">
                <a:solidFill>
                  <a:srgbClr val="F47321"/>
                </a:solidFill>
              </a:rPr>
              <a:t>determining the degree of attribution is difficult</a:t>
            </a:r>
            <a:r>
              <a:rPr lang="en-US" dirty="0"/>
              <a:t>, because weak designs do not rule out other plausible explanations for the observed effects</a:t>
            </a:r>
            <a:r>
              <a:rPr lang="en-US" dirty="0" smtClean="0"/>
              <a:t>.” </a:t>
            </a:r>
            <a:endParaRPr lang="nl-NL" dirty="0"/>
          </a:p>
        </p:txBody>
      </p:sp>
      <p:sp>
        <p:nvSpPr>
          <p:cNvPr id="7" name="Rectangle 6"/>
          <p:cNvSpPr/>
          <p:nvPr/>
        </p:nvSpPr>
        <p:spPr>
          <a:xfrm>
            <a:off x="3811135" y="4536439"/>
            <a:ext cx="149111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900" dirty="0"/>
              <a:t>Roussos and Fawcett (2000)</a:t>
            </a:r>
            <a:endParaRPr lang="nl-NL" sz="1100" dirty="0"/>
          </a:p>
        </p:txBody>
      </p:sp>
    </p:spTree>
    <p:extLst>
      <p:ext uri="{BB962C8B-B14F-4D97-AF65-F5344CB8AC3E}">
        <p14:creationId xmlns:p14="http://schemas.microsoft.com/office/powerpoint/2010/main" val="3101216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sz="3200" dirty="0" smtClean="0"/>
              <a:t>Alles wat toezichthouders zouden moeten weten over samenwerkingsverbanden en netwerken</a:t>
            </a:r>
            <a:endParaRPr lang="nl-NL" sz="3200" dirty="0"/>
          </a:p>
        </p:txBody>
      </p:sp>
      <p:sp>
        <p:nvSpPr>
          <p:cNvPr id="6" name="Subtitel 2"/>
          <p:cNvSpPr txBox="1">
            <a:spLocks/>
          </p:cNvSpPr>
          <p:nvPr/>
        </p:nvSpPr>
        <p:spPr>
          <a:xfrm>
            <a:off x="675990" y="3388758"/>
            <a:ext cx="4196618" cy="13144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spcBef>
                <a:spcPts val="0"/>
              </a:spcBef>
              <a:buFont typeface="Arial"/>
              <a:buNone/>
              <a:defRPr sz="2000" kern="1200">
                <a:solidFill>
                  <a:srgbClr val="FFFFFF"/>
                </a:solidFill>
                <a:latin typeface="+mj-lt"/>
                <a:ea typeface="+mn-ea"/>
                <a:cs typeface="Verdana"/>
              </a:defRPr>
            </a:lvl1pPr>
            <a:lvl2pPr marL="457200" indent="0" algn="ctr" defTabSz="457200" rtl="0" eaLnBrk="1" latinLnBrk="0" hangingPunct="1">
              <a:spcBef>
                <a:spcPts val="0"/>
              </a:spcBef>
              <a:buFont typeface="Lucida Grande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Verdana"/>
              </a:defRPr>
            </a:lvl2pPr>
            <a:lvl3pPr marL="914400" indent="0" algn="ctr" defTabSz="457200" rtl="0" eaLnBrk="1" latinLnBrk="0" hangingPunct="1">
              <a:spcBef>
                <a:spcPts val="0"/>
              </a:spcBef>
              <a:buFont typeface="Lucida Grande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Verdana"/>
              </a:defRPr>
            </a:lvl3pPr>
            <a:lvl4pPr marL="1371600" indent="0" algn="ctr" defTabSz="457200" rtl="0" eaLnBrk="1" latinLnBrk="0" hangingPunct="1">
              <a:spcBef>
                <a:spcPts val="0"/>
              </a:spcBef>
              <a:buFont typeface="Lucida Grande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Verdana"/>
              </a:defRPr>
            </a:lvl4pPr>
            <a:lvl5pPr marL="1828800" indent="0" algn="ctr" defTabSz="457200" rtl="0" eaLnBrk="1" latinLnBrk="0" hangingPunct="1">
              <a:spcBef>
                <a:spcPts val="0"/>
              </a:spcBef>
              <a:buFont typeface="Lucida Grande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Verdana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smtClean="0"/>
              <a:t>Dr. Daan Westra</a:t>
            </a:r>
          </a:p>
          <a:p>
            <a:r>
              <a:rPr lang="en-US" sz="1600" smtClean="0"/>
              <a:t>NVTZ regiobijeenkomst Limburg</a:t>
            </a:r>
          </a:p>
          <a:p>
            <a:r>
              <a:rPr lang="en-US" sz="1600" smtClean="0"/>
              <a:t>Donderdag 12 oktober 2023</a:t>
            </a:r>
          </a:p>
          <a:p>
            <a:r>
              <a:rPr lang="en-US" sz="1600" smtClean="0"/>
              <a:t>d.westra@maastrichtuniversity.nl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696265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81900"/>
            <a:ext cx="5181600" cy="2562711"/>
          </a:xfrm>
          <a:prstGeom prst="rect">
            <a:avLst/>
          </a:prstGeom>
        </p:spPr>
      </p:pic>
      <p:pic>
        <p:nvPicPr>
          <p:cNvPr id="7" name="Content Placeholder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5943" y="2666860"/>
            <a:ext cx="5175068" cy="24766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Niemand</a:t>
            </a:r>
            <a:r>
              <a:rPr lang="en-US" dirty="0" smtClean="0"/>
              <a:t> </a:t>
            </a:r>
            <a:r>
              <a:rPr lang="en-US" dirty="0" err="1" smtClean="0"/>
              <a:t>wil</a:t>
            </a:r>
            <a:r>
              <a:rPr lang="en-US" dirty="0" smtClean="0"/>
              <a:t> de boot </a:t>
            </a:r>
            <a:r>
              <a:rPr lang="en-US" dirty="0" err="1" smtClean="0"/>
              <a:t>missen</a:t>
            </a:r>
            <a:endParaRPr lang="nl-NL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60000" y="4184983"/>
            <a:ext cx="1561079" cy="370239"/>
          </a:xfrm>
        </p:spPr>
        <p:txBody>
          <a:bodyPr/>
          <a:lstStyle/>
          <a:p>
            <a:pPr marL="0" indent="0">
              <a:buNone/>
            </a:pPr>
            <a:r>
              <a:rPr lang="en-US" sz="1400" dirty="0" smtClean="0"/>
              <a:t>Peeters et al. (</a:t>
            </a:r>
            <a:r>
              <a:rPr lang="en-US" sz="1400" dirty="0" smtClean="0"/>
              <a:t>2023)</a:t>
            </a:r>
            <a:endParaRPr lang="nl-NL" sz="1400" dirty="0"/>
          </a:p>
        </p:txBody>
      </p:sp>
    </p:spTree>
    <p:extLst>
      <p:ext uri="{BB962C8B-B14F-4D97-AF65-F5344CB8AC3E}">
        <p14:creationId xmlns:p14="http://schemas.microsoft.com/office/powerpoint/2010/main" val="3360997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Kortom</a:t>
            </a:r>
            <a:r>
              <a:rPr lang="en-US" dirty="0" smtClean="0"/>
              <a:t>:</a:t>
            </a:r>
            <a:endParaRPr lang="nl-NL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59999" y="1037085"/>
            <a:ext cx="8326799" cy="2720310"/>
          </a:xfrm>
        </p:spPr>
        <p:txBody>
          <a:bodyPr/>
          <a:lstStyle/>
          <a:p>
            <a:pPr marL="0" indent="0" algn="ctr">
              <a:buNone/>
            </a:pPr>
            <a:r>
              <a:rPr lang="nl-NL" dirty="0" smtClean="0"/>
              <a:t>“Het mag ondertussen duidelijk zijn dat een organisatienetwerk </a:t>
            </a:r>
            <a:r>
              <a:rPr lang="nl-NL" b="1" dirty="0" smtClean="0">
                <a:solidFill>
                  <a:srgbClr val="F47321"/>
                </a:solidFill>
              </a:rPr>
              <a:t>nooit de gemakkelijkste weg</a:t>
            </a:r>
            <a:r>
              <a:rPr lang="nl-NL" dirty="0" smtClean="0"/>
              <a:t> is. We kiezen alleen voor deze vorm van organisatie als andere, meer eenvoudige manieren om iets voor mekaar te krijgen ontoereikend zijn.” </a:t>
            </a:r>
          </a:p>
          <a:p>
            <a:pPr marL="0" indent="0" algn="ctr">
              <a:buNone/>
            </a:pPr>
            <a:endParaRPr lang="nl-NL" sz="1100" dirty="0" smtClean="0"/>
          </a:p>
          <a:p>
            <a:pPr marL="0" indent="0" algn="ctr">
              <a:buNone/>
            </a:pPr>
            <a:r>
              <a:rPr lang="nl-NL" sz="1100" dirty="0" smtClean="0"/>
              <a:t>(</a:t>
            </a:r>
            <a:r>
              <a:rPr lang="nl-NL" sz="1100" dirty="0" err="1" smtClean="0"/>
              <a:t>Kenis</a:t>
            </a:r>
            <a:r>
              <a:rPr lang="nl-NL" sz="1100" dirty="0" smtClean="0"/>
              <a:t> &amp; </a:t>
            </a:r>
            <a:r>
              <a:rPr lang="nl-NL" sz="1100" dirty="0" err="1" smtClean="0"/>
              <a:t>Cambré</a:t>
            </a:r>
            <a:r>
              <a:rPr lang="nl-NL" sz="1100" dirty="0" smtClean="0"/>
              <a:t> 2020 p. 53) </a:t>
            </a:r>
            <a:r>
              <a:rPr lang="nl-NL" dirty="0" smtClean="0"/>
              <a:t> 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07875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75990" y="0"/>
            <a:ext cx="7665122" cy="4445620"/>
          </a:xfrm>
        </p:spPr>
        <p:txBody>
          <a:bodyPr anchor="ctr"/>
          <a:lstStyle/>
          <a:p>
            <a:r>
              <a:rPr lang="nl-NL" dirty="0" smtClean="0"/>
              <a:t>Wat betekent dat voor </a:t>
            </a:r>
            <a:r>
              <a:rPr lang="nl-NL" dirty="0" smtClean="0"/>
              <a:t>toezichthouders?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39252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 </a:t>
            </a:r>
            <a:r>
              <a:rPr lang="en-US" dirty="0" err="1" smtClean="0"/>
              <a:t>zorgbestuurders</a:t>
            </a:r>
            <a:r>
              <a:rPr lang="en-US" dirty="0" smtClean="0"/>
              <a:t> </a:t>
            </a:r>
            <a:r>
              <a:rPr lang="en-US" dirty="0" err="1" smtClean="0"/>
              <a:t>doen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23386" y="4594765"/>
            <a:ext cx="2000023" cy="308160"/>
          </a:xfrm>
        </p:spPr>
        <p:txBody>
          <a:bodyPr/>
          <a:lstStyle/>
          <a:p>
            <a:pPr marL="0" indent="0">
              <a:buNone/>
            </a:pPr>
            <a:r>
              <a:rPr lang="en-US" sz="1200" dirty="0" err="1" smtClean="0"/>
              <a:t>Lega</a:t>
            </a:r>
            <a:r>
              <a:rPr lang="en-US" sz="1200" dirty="0" smtClean="0"/>
              <a:t>, </a:t>
            </a:r>
            <a:r>
              <a:rPr lang="en-US" sz="1200" dirty="0" err="1" smtClean="0"/>
              <a:t>Rotolo</a:t>
            </a:r>
            <a:r>
              <a:rPr lang="en-US" sz="1200" dirty="0" smtClean="0"/>
              <a:t>, </a:t>
            </a:r>
            <a:r>
              <a:rPr lang="en-US" sz="1200" dirty="0" err="1" smtClean="0"/>
              <a:t>Sartirana</a:t>
            </a:r>
            <a:r>
              <a:rPr lang="en-US" sz="1200" dirty="0" smtClean="0"/>
              <a:t> (2022) </a:t>
            </a:r>
            <a:endParaRPr lang="nl-NL" sz="1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697" y="1372006"/>
            <a:ext cx="8689972" cy="251201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58697" y="3091543"/>
            <a:ext cx="8689972" cy="583474"/>
          </a:xfrm>
          <a:prstGeom prst="rect">
            <a:avLst/>
          </a:prstGeom>
          <a:solidFill>
            <a:srgbClr val="FFFF00">
              <a:alpha val="25098"/>
            </a:srgbClr>
          </a:solidFill>
          <a:ln>
            <a:solidFill>
              <a:srgbClr val="FFFF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81338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 algn="ctr">
              <a:buNone/>
            </a:pPr>
            <a:r>
              <a:rPr lang="en-US" dirty="0" smtClean="0"/>
              <a:t>“Despite the strategic importance of inter-organizational relationships, in our research, we have rarely encountered health care organizations that intentionally manage their network participation as a key resource.”</a:t>
            </a:r>
            <a:endParaRPr lang="nl-NL" dirty="0"/>
          </a:p>
        </p:txBody>
      </p:sp>
      <p:sp>
        <p:nvSpPr>
          <p:cNvPr id="5" name="TextBox 4"/>
          <p:cNvSpPr txBox="1"/>
          <p:nvPr/>
        </p:nvSpPr>
        <p:spPr>
          <a:xfrm>
            <a:off x="2948599" y="4592738"/>
            <a:ext cx="3149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/>
              <a:t>Hearld &amp; Westra (2022)</a:t>
            </a:r>
            <a:endParaRPr lang="nl-NL" sz="1050" dirty="0"/>
          </a:p>
        </p:txBody>
      </p:sp>
    </p:spTree>
    <p:extLst>
      <p:ext uri="{BB962C8B-B14F-4D97-AF65-F5344CB8AC3E}">
        <p14:creationId xmlns:p14="http://schemas.microsoft.com/office/powerpoint/2010/main" val="1159966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57200" y="4555067"/>
            <a:ext cx="2065866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tangle 7"/>
          <p:cNvSpPr/>
          <p:nvPr/>
        </p:nvSpPr>
        <p:spPr>
          <a:xfrm>
            <a:off x="6591937" y="4606295"/>
            <a:ext cx="2065866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1666421"/>
              </p:ext>
            </p:extLst>
          </p:nvPr>
        </p:nvGraphicFramePr>
        <p:xfrm>
          <a:off x="348944" y="161539"/>
          <a:ext cx="8596860" cy="4645925"/>
        </p:xfrm>
        <a:graphic>
          <a:graphicData uri="http://schemas.openxmlformats.org/drawingml/2006/table">
            <a:tbl>
              <a:tblPr firstRow="1" firstCol="1" bandRow="1">
                <a:tableStyleId>{17292A2E-F333-43FB-9621-5CBBE7FDCDCB}</a:tableStyleId>
              </a:tblPr>
              <a:tblGrid>
                <a:gridCol w="941043">
                  <a:extLst>
                    <a:ext uri="{9D8B030D-6E8A-4147-A177-3AD203B41FA5}">
                      <a16:colId xmlns:a16="http://schemas.microsoft.com/office/drawing/2014/main" val="4138927434"/>
                    </a:ext>
                  </a:extLst>
                </a:gridCol>
                <a:gridCol w="1088007">
                  <a:extLst>
                    <a:ext uri="{9D8B030D-6E8A-4147-A177-3AD203B41FA5}">
                      <a16:colId xmlns:a16="http://schemas.microsoft.com/office/drawing/2014/main" val="901599470"/>
                    </a:ext>
                  </a:extLst>
                </a:gridCol>
                <a:gridCol w="3272734">
                  <a:extLst>
                    <a:ext uri="{9D8B030D-6E8A-4147-A177-3AD203B41FA5}">
                      <a16:colId xmlns:a16="http://schemas.microsoft.com/office/drawing/2014/main" val="4134706546"/>
                    </a:ext>
                  </a:extLst>
                </a:gridCol>
                <a:gridCol w="3295076">
                  <a:extLst>
                    <a:ext uri="{9D8B030D-6E8A-4147-A177-3AD203B41FA5}">
                      <a16:colId xmlns:a16="http://schemas.microsoft.com/office/drawing/2014/main" val="2674773955"/>
                    </a:ext>
                  </a:extLst>
                </a:gridCol>
              </a:tblGrid>
              <a:tr h="227950">
                <a:tc rowSpan="2"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 </a:t>
                      </a:r>
                      <a:endParaRPr lang="nl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27" marR="45227" marT="0" marB="0"/>
                </a:tc>
                <a:tc rowSpan="2"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Object</a:t>
                      </a:r>
                    </a:p>
                  </a:txBody>
                  <a:tcPr marL="45227" marR="45227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9838582"/>
                  </a:ext>
                </a:extLst>
              </a:tr>
              <a:tr h="448086">
                <a:tc gridSpan="2"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Organisatie</a:t>
                      </a:r>
                      <a:endParaRPr lang="nl-NL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27" marR="452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Netwerk</a:t>
                      </a:r>
                      <a:endParaRPr lang="nl-NL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27" marR="45227" marT="0" marB="0" anchor="ctr"/>
                </a:tc>
                <a:extLst>
                  <a:ext uri="{0D108BD9-81ED-4DB2-BD59-A6C34878D82A}">
                    <a16:rowId xmlns:a16="http://schemas.microsoft.com/office/drawing/2014/main" val="2633171385"/>
                  </a:ext>
                </a:extLst>
              </a:tr>
              <a:tr h="1865393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Perspectief</a:t>
                      </a:r>
                      <a:endParaRPr lang="nl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27" marR="45227" marT="0" marB="0" anchor="ctr"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Egocentrisch</a:t>
                      </a:r>
                      <a:endParaRPr lang="nl-NL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27" marR="45227" marT="0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nl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27" marR="45227" marT="0" marB="0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nl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27" marR="45227" marT="0" marB="0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6377925"/>
                  </a:ext>
                </a:extLst>
              </a:tr>
              <a:tr h="2104163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 err="1">
                          <a:effectLst/>
                        </a:rPr>
                        <a:t>Ecocentrisch</a:t>
                      </a:r>
                      <a:endParaRPr lang="nl-NL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27" marR="45227" marT="0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nl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27" marR="45227" marT="0" marB="0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nl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27" marR="45227" marT="0" marB="0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591799891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4666" y="4932801"/>
            <a:ext cx="26331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err="1" smtClean="0"/>
              <a:t>Obv</a:t>
            </a:r>
            <a:r>
              <a:rPr lang="en-US" sz="1050" dirty="0" smtClean="0"/>
              <a:t>: van Montfort, </a:t>
            </a:r>
            <a:r>
              <a:rPr lang="en-US" sz="1050" dirty="0" err="1" smtClean="0"/>
              <a:t>Kenis</a:t>
            </a:r>
            <a:r>
              <a:rPr lang="en-US" sz="1050" dirty="0" smtClean="0"/>
              <a:t>, </a:t>
            </a:r>
            <a:r>
              <a:rPr lang="en-US" sz="1050" dirty="0" err="1" smtClean="0"/>
              <a:t>Lindemann</a:t>
            </a:r>
            <a:r>
              <a:rPr lang="en-US" sz="1050" dirty="0" smtClean="0"/>
              <a:t> (2023) </a:t>
            </a:r>
            <a:endParaRPr lang="nl-NL" sz="1050" dirty="0"/>
          </a:p>
        </p:txBody>
      </p:sp>
    </p:spTree>
    <p:extLst>
      <p:ext uri="{BB962C8B-B14F-4D97-AF65-F5344CB8AC3E}">
        <p14:creationId xmlns:p14="http://schemas.microsoft.com/office/powerpoint/2010/main" val="563337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57200" y="4555067"/>
            <a:ext cx="2065866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tangle 7"/>
          <p:cNvSpPr/>
          <p:nvPr/>
        </p:nvSpPr>
        <p:spPr>
          <a:xfrm>
            <a:off x="6591937" y="4606295"/>
            <a:ext cx="2065866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1816395"/>
              </p:ext>
            </p:extLst>
          </p:nvPr>
        </p:nvGraphicFramePr>
        <p:xfrm>
          <a:off x="348944" y="161539"/>
          <a:ext cx="8596860" cy="4645925"/>
        </p:xfrm>
        <a:graphic>
          <a:graphicData uri="http://schemas.openxmlformats.org/drawingml/2006/table">
            <a:tbl>
              <a:tblPr firstRow="1" firstCol="1" bandRow="1">
                <a:tableStyleId>{17292A2E-F333-43FB-9621-5CBBE7FDCDCB}</a:tableStyleId>
              </a:tblPr>
              <a:tblGrid>
                <a:gridCol w="941043">
                  <a:extLst>
                    <a:ext uri="{9D8B030D-6E8A-4147-A177-3AD203B41FA5}">
                      <a16:colId xmlns:a16="http://schemas.microsoft.com/office/drawing/2014/main" val="4138927434"/>
                    </a:ext>
                  </a:extLst>
                </a:gridCol>
                <a:gridCol w="1088007">
                  <a:extLst>
                    <a:ext uri="{9D8B030D-6E8A-4147-A177-3AD203B41FA5}">
                      <a16:colId xmlns:a16="http://schemas.microsoft.com/office/drawing/2014/main" val="901599470"/>
                    </a:ext>
                  </a:extLst>
                </a:gridCol>
                <a:gridCol w="3272734">
                  <a:extLst>
                    <a:ext uri="{9D8B030D-6E8A-4147-A177-3AD203B41FA5}">
                      <a16:colId xmlns:a16="http://schemas.microsoft.com/office/drawing/2014/main" val="4134706546"/>
                    </a:ext>
                  </a:extLst>
                </a:gridCol>
                <a:gridCol w="3295076">
                  <a:extLst>
                    <a:ext uri="{9D8B030D-6E8A-4147-A177-3AD203B41FA5}">
                      <a16:colId xmlns:a16="http://schemas.microsoft.com/office/drawing/2014/main" val="2674773955"/>
                    </a:ext>
                  </a:extLst>
                </a:gridCol>
              </a:tblGrid>
              <a:tr h="227950">
                <a:tc rowSpan="2"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 </a:t>
                      </a:r>
                      <a:endParaRPr lang="nl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27" marR="45227" marT="0" marB="0"/>
                </a:tc>
                <a:tc rowSpan="2"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Object</a:t>
                      </a:r>
                    </a:p>
                  </a:txBody>
                  <a:tcPr marL="45227" marR="45227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9838582"/>
                  </a:ext>
                </a:extLst>
              </a:tr>
              <a:tr h="448086">
                <a:tc gridSpan="2"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Organisatie</a:t>
                      </a:r>
                      <a:endParaRPr lang="nl-NL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27" marR="452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Netwerk</a:t>
                      </a:r>
                      <a:endParaRPr lang="nl-NL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27" marR="45227" marT="0" marB="0" anchor="ctr"/>
                </a:tc>
                <a:extLst>
                  <a:ext uri="{0D108BD9-81ED-4DB2-BD59-A6C34878D82A}">
                    <a16:rowId xmlns:a16="http://schemas.microsoft.com/office/drawing/2014/main" val="2633171385"/>
                  </a:ext>
                </a:extLst>
              </a:tr>
              <a:tr h="1865393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Perspectief</a:t>
                      </a:r>
                      <a:endParaRPr lang="nl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27" marR="45227" marT="0" marB="0" anchor="ctr"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Egocentrisch</a:t>
                      </a:r>
                      <a:endParaRPr lang="nl-NL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27" marR="45227" marT="0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 b="1" dirty="0" smtClean="0">
                          <a:effectLst/>
                        </a:rPr>
                        <a:t>1</a:t>
                      </a:r>
                      <a:r>
                        <a:rPr lang="nl-NL" sz="1400" dirty="0" smtClean="0">
                          <a:effectLst/>
                        </a:rPr>
                        <a:t> Levert deelname aan het netwerk </a:t>
                      </a:r>
                      <a:r>
                        <a:rPr lang="nl-NL" sz="1400" dirty="0" smtClean="0">
                          <a:solidFill>
                            <a:srgbClr val="F47321"/>
                          </a:solidFill>
                          <a:effectLst/>
                        </a:rPr>
                        <a:t>meerwaarde op voor de eigen organisatie</a:t>
                      </a:r>
                      <a:r>
                        <a:rPr lang="nl-NL" sz="1400" dirty="0" smtClean="0">
                          <a:effectLst/>
                        </a:rPr>
                        <a:t>: ‘</a:t>
                      </a:r>
                      <a:r>
                        <a:rPr lang="nl-NL" sz="1400" dirty="0" err="1" smtClean="0">
                          <a:effectLst/>
                        </a:rPr>
                        <a:t>What’s</a:t>
                      </a:r>
                      <a:r>
                        <a:rPr lang="nl-NL" sz="1400" dirty="0" smtClean="0">
                          <a:effectLst/>
                        </a:rPr>
                        <a:t> in </a:t>
                      </a:r>
                      <a:r>
                        <a:rPr lang="nl-NL" sz="1400" dirty="0" err="1" smtClean="0">
                          <a:effectLst/>
                        </a:rPr>
                        <a:t>it</a:t>
                      </a:r>
                      <a:r>
                        <a:rPr lang="nl-NL" sz="1400" dirty="0" smtClean="0">
                          <a:effectLst/>
                        </a:rPr>
                        <a:t> </a:t>
                      </a:r>
                      <a:r>
                        <a:rPr lang="nl-NL" sz="1400" dirty="0" err="1" smtClean="0">
                          <a:effectLst/>
                        </a:rPr>
                        <a:t>for</a:t>
                      </a:r>
                      <a:r>
                        <a:rPr lang="nl-NL" sz="1400" dirty="0" smtClean="0">
                          <a:effectLst/>
                        </a:rPr>
                        <a:t> me’</a:t>
                      </a:r>
                      <a:br>
                        <a:rPr lang="nl-NL" sz="1400" dirty="0" smtClean="0">
                          <a:effectLst/>
                        </a:rPr>
                      </a:br>
                      <a:r>
                        <a:rPr lang="nl-NL" sz="1400" dirty="0" smtClean="0">
                          <a:effectLst/>
                        </a:rPr>
                        <a:t/>
                      </a:r>
                      <a:br>
                        <a:rPr lang="nl-NL" sz="1400" dirty="0" smtClean="0">
                          <a:effectLst/>
                        </a:rPr>
                      </a:br>
                      <a:r>
                        <a:rPr lang="nl-NL" sz="1400" dirty="0" smtClean="0">
                          <a:effectLst/>
                        </a:rPr>
                        <a:t>Toezicht is gericht op meerwaarde en risico’s van deelname aan het netwerk voor de eigen organisatie.</a:t>
                      </a:r>
                      <a:endParaRPr lang="nl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27" marR="45227" marT="0" marB="0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 b="1" smtClean="0">
                          <a:effectLst/>
                        </a:rPr>
                        <a:t>2</a:t>
                      </a:r>
                      <a:r>
                        <a:rPr lang="nl-NL" sz="1400" smtClean="0">
                          <a:effectLst/>
                        </a:rPr>
                        <a:t> Past deelname aan het netwerk binnen </a:t>
                      </a:r>
                      <a:r>
                        <a:rPr lang="nl-NL" sz="1400" smtClean="0">
                          <a:solidFill>
                            <a:srgbClr val="F47321"/>
                          </a:solidFill>
                          <a:effectLst/>
                        </a:rPr>
                        <a:t>strategie/ belang van de eigen organisatie</a:t>
                      </a:r>
                      <a:r>
                        <a:rPr lang="nl-NL" sz="1400" smtClean="0">
                          <a:effectLst/>
                        </a:rPr>
                        <a:t>? </a:t>
                      </a:r>
                      <a:br>
                        <a:rPr lang="nl-NL" sz="1400" smtClean="0">
                          <a:effectLst/>
                        </a:rPr>
                      </a:br>
                      <a:r>
                        <a:rPr lang="nl-NL" sz="1400" smtClean="0">
                          <a:effectLst/>
                        </a:rPr>
                        <a:t/>
                      </a:r>
                      <a:br>
                        <a:rPr lang="nl-NL" sz="1400" smtClean="0">
                          <a:effectLst/>
                        </a:rPr>
                      </a:br>
                      <a:r>
                        <a:rPr lang="nl-NL" sz="1400" smtClean="0">
                          <a:effectLst/>
                        </a:rPr>
                        <a:t/>
                      </a:r>
                      <a:br>
                        <a:rPr lang="nl-NL" sz="1400" smtClean="0">
                          <a:effectLst/>
                        </a:rPr>
                      </a:br>
                      <a:r>
                        <a:rPr lang="nl-NL" sz="1400" smtClean="0">
                          <a:effectLst/>
                        </a:rPr>
                        <a:t>Toezicht is gericht op passendheid van deelname aan het netwerk binnen de eigen strategie.</a:t>
                      </a:r>
                      <a:endParaRPr lang="nl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27" marR="45227" marT="0" marB="0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6377925"/>
                  </a:ext>
                </a:extLst>
              </a:tr>
              <a:tr h="2104163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 err="1">
                          <a:effectLst/>
                        </a:rPr>
                        <a:t>Ecocentrisch</a:t>
                      </a:r>
                      <a:endParaRPr lang="nl-NL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27" marR="45227" marT="0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nl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27" marR="45227" marT="0" marB="0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nl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27" marR="45227" marT="0" marB="0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591799891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4666" y="4932801"/>
            <a:ext cx="26331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err="1" smtClean="0"/>
              <a:t>Obv</a:t>
            </a:r>
            <a:r>
              <a:rPr lang="en-US" sz="1050" dirty="0" smtClean="0"/>
              <a:t>: van Montfort, </a:t>
            </a:r>
            <a:r>
              <a:rPr lang="en-US" sz="1050" dirty="0" err="1" smtClean="0"/>
              <a:t>Kenis</a:t>
            </a:r>
            <a:r>
              <a:rPr lang="en-US" sz="1050" dirty="0" smtClean="0"/>
              <a:t>, </a:t>
            </a:r>
            <a:r>
              <a:rPr lang="en-US" sz="1050" dirty="0" err="1" smtClean="0"/>
              <a:t>Lindemann</a:t>
            </a:r>
            <a:r>
              <a:rPr lang="en-US" sz="1050" dirty="0" smtClean="0"/>
              <a:t> (2023) </a:t>
            </a:r>
            <a:endParaRPr lang="nl-NL" sz="1050" dirty="0"/>
          </a:p>
        </p:txBody>
      </p:sp>
    </p:spTree>
    <p:extLst>
      <p:ext uri="{BB962C8B-B14F-4D97-AF65-F5344CB8AC3E}">
        <p14:creationId xmlns:p14="http://schemas.microsoft.com/office/powerpoint/2010/main" val="1120544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57200" y="4555067"/>
            <a:ext cx="2065866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tangle 7"/>
          <p:cNvSpPr/>
          <p:nvPr/>
        </p:nvSpPr>
        <p:spPr>
          <a:xfrm>
            <a:off x="6591937" y="4606295"/>
            <a:ext cx="2065866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9783800"/>
              </p:ext>
            </p:extLst>
          </p:nvPr>
        </p:nvGraphicFramePr>
        <p:xfrm>
          <a:off x="348944" y="161539"/>
          <a:ext cx="8596860" cy="4824587"/>
        </p:xfrm>
        <a:graphic>
          <a:graphicData uri="http://schemas.openxmlformats.org/drawingml/2006/table">
            <a:tbl>
              <a:tblPr firstRow="1" firstCol="1" bandRow="1">
                <a:tableStyleId>{17292A2E-F333-43FB-9621-5CBBE7FDCDCB}</a:tableStyleId>
              </a:tblPr>
              <a:tblGrid>
                <a:gridCol w="941043">
                  <a:extLst>
                    <a:ext uri="{9D8B030D-6E8A-4147-A177-3AD203B41FA5}">
                      <a16:colId xmlns:a16="http://schemas.microsoft.com/office/drawing/2014/main" val="4138927434"/>
                    </a:ext>
                  </a:extLst>
                </a:gridCol>
                <a:gridCol w="1088007">
                  <a:extLst>
                    <a:ext uri="{9D8B030D-6E8A-4147-A177-3AD203B41FA5}">
                      <a16:colId xmlns:a16="http://schemas.microsoft.com/office/drawing/2014/main" val="901599470"/>
                    </a:ext>
                  </a:extLst>
                </a:gridCol>
                <a:gridCol w="3272734">
                  <a:extLst>
                    <a:ext uri="{9D8B030D-6E8A-4147-A177-3AD203B41FA5}">
                      <a16:colId xmlns:a16="http://schemas.microsoft.com/office/drawing/2014/main" val="4134706546"/>
                    </a:ext>
                  </a:extLst>
                </a:gridCol>
                <a:gridCol w="3295076">
                  <a:extLst>
                    <a:ext uri="{9D8B030D-6E8A-4147-A177-3AD203B41FA5}">
                      <a16:colId xmlns:a16="http://schemas.microsoft.com/office/drawing/2014/main" val="2674773955"/>
                    </a:ext>
                  </a:extLst>
                </a:gridCol>
              </a:tblGrid>
              <a:tr h="227950">
                <a:tc rowSpan="2"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 </a:t>
                      </a:r>
                      <a:endParaRPr lang="nl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27" marR="45227" marT="0" marB="0"/>
                </a:tc>
                <a:tc rowSpan="2"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Object</a:t>
                      </a:r>
                    </a:p>
                  </a:txBody>
                  <a:tcPr marL="45227" marR="45227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9838582"/>
                  </a:ext>
                </a:extLst>
              </a:tr>
              <a:tr h="448086">
                <a:tc gridSpan="2"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Organisatie</a:t>
                      </a:r>
                      <a:endParaRPr lang="nl-NL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27" marR="452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Netwerk</a:t>
                      </a:r>
                      <a:endParaRPr lang="nl-NL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27" marR="45227" marT="0" marB="0" anchor="ctr"/>
                </a:tc>
                <a:extLst>
                  <a:ext uri="{0D108BD9-81ED-4DB2-BD59-A6C34878D82A}">
                    <a16:rowId xmlns:a16="http://schemas.microsoft.com/office/drawing/2014/main" val="2633171385"/>
                  </a:ext>
                </a:extLst>
              </a:tr>
              <a:tr h="1865393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Perspectief</a:t>
                      </a:r>
                      <a:endParaRPr lang="nl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27" marR="45227" marT="0" marB="0" anchor="ctr"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Egocentrisch</a:t>
                      </a:r>
                      <a:endParaRPr lang="nl-NL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27" marR="45227" marT="0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 b="1" dirty="0">
                          <a:effectLst/>
                        </a:rPr>
                        <a:t>1</a:t>
                      </a:r>
                      <a:r>
                        <a:rPr lang="nl-NL" sz="1400" dirty="0">
                          <a:effectLst/>
                        </a:rPr>
                        <a:t> Levert deelname aan het netwerk </a:t>
                      </a:r>
                      <a:r>
                        <a:rPr lang="nl-NL" sz="1400" dirty="0">
                          <a:solidFill>
                            <a:srgbClr val="F47321"/>
                          </a:solidFill>
                          <a:effectLst/>
                        </a:rPr>
                        <a:t>meerwaarde op voor de eigen organisatie</a:t>
                      </a:r>
                      <a:r>
                        <a:rPr lang="nl-NL" sz="1400" dirty="0">
                          <a:effectLst/>
                        </a:rPr>
                        <a:t>: </a:t>
                      </a:r>
                      <a:r>
                        <a:rPr lang="nl-NL" sz="1400" dirty="0" smtClean="0">
                          <a:effectLst/>
                        </a:rPr>
                        <a:t>‘</a:t>
                      </a:r>
                      <a:r>
                        <a:rPr lang="nl-NL" sz="1400" dirty="0" err="1">
                          <a:effectLst/>
                        </a:rPr>
                        <a:t>What’s</a:t>
                      </a:r>
                      <a:r>
                        <a:rPr lang="nl-NL" sz="1400" dirty="0">
                          <a:effectLst/>
                        </a:rPr>
                        <a:t> in </a:t>
                      </a:r>
                      <a:r>
                        <a:rPr lang="nl-NL" sz="1400" dirty="0" err="1">
                          <a:effectLst/>
                        </a:rPr>
                        <a:t>it</a:t>
                      </a:r>
                      <a:r>
                        <a:rPr lang="nl-NL" sz="1400" dirty="0">
                          <a:effectLst/>
                        </a:rPr>
                        <a:t> </a:t>
                      </a:r>
                      <a:r>
                        <a:rPr lang="nl-NL" sz="1400" dirty="0" err="1">
                          <a:effectLst/>
                        </a:rPr>
                        <a:t>for</a:t>
                      </a:r>
                      <a:r>
                        <a:rPr lang="nl-NL" sz="1400" dirty="0">
                          <a:effectLst/>
                        </a:rPr>
                        <a:t> me’</a:t>
                      </a:r>
                      <a:br>
                        <a:rPr lang="nl-NL" sz="1400" dirty="0">
                          <a:effectLst/>
                        </a:rPr>
                      </a:br>
                      <a:r>
                        <a:rPr lang="nl-NL" sz="1400" dirty="0">
                          <a:effectLst/>
                        </a:rPr>
                        <a:t/>
                      </a:r>
                      <a:br>
                        <a:rPr lang="nl-NL" sz="1400" dirty="0">
                          <a:effectLst/>
                        </a:rPr>
                      </a:br>
                      <a:r>
                        <a:rPr lang="nl-NL" sz="1400" dirty="0">
                          <a:effectLst/>
                        </a:rPr>
                        <a:t>Toezicht is gericht op meerwaarde en risico’s van deelname aan het netwerk voor de eigen organisatie.</a:t>
                      </a:r>
                      <a:endParaRPr lang="nl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27" marR="45227" marT="0" marB="0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 b="1" dirty="0">
                          <a:effectLst/>
                        </a:rPr>
                        <a:t>2</a:t>
                      </a:r>
                      <a:r>
                        <a:rPr lang="nl-NL" sz="1400" dirty="0">
                          <a:effectLst/>
                        </a:rPr>
                        <a:t> Past deelname aan het netwerk binnen </a:t>
                      </a:r>
                      <a:r>
                        <a:rPr lang="nl-NL" sz="1400" dirty="0">
                          <a:solidFill>
                            <a:srgbClr val="F47321"/>
                          </a:solidFill>
                          <a:effectLst/>
                        </a:rPr>
                        <a:t>strategie/ belang van de eigen organisatie</a:t>
                      </a:r>
                      <a:r>
                        <a:rPr lang="nl-NL" sz="1400" dirty="0">
                          <a:effectLst/>
                        </a:rPr>
                        <a:t>? </a:t>
                      </a:r>
                      <a:br>
                        <a:rPr lang="nl-NL" sz="1400" dirty="0">
                          <a:effectLst/>
                        </a:rPr>
                      </a:br>
                      <a:r>
                        <a:rPr lang="nl-NL" sz="1400" dirty="0" smtClean="0">
                          <a:effectLst/>
                        </a:rPr>
                        <a:t/>
                      </a:r>
                      <a:br>
                        <a:rPr lang="nl-NL" sz="1400" dirty="0" smtClean="0">
                          <a:effectLst/>
                        </a:rPr>
                      </a:br>
                      <a:r>
                        <a:rPr lang="nl-NL" sz="1400" dirty="0">
                          <a:effectLst/>
                        </a:rPr>
                        <a:t/>
                      </a:r>
                      <a:br>
                        <a:rPr lang="nl-NL" sz="1400" dirty="0">
                          <a:effectLst/>
                        </a:rPr>
                      </a:br>
                      <a:r>
                        <a:rPr lang="nl-NL" sz="1400" dirty="0">
                          <a:effectLst/>
                        </a:rPr>
                        <a:t>Toezicht is gericht op </a:t>
                      </a:r>
                      <a:r>
                        <a:rPr lang="nl-NL" sz="1400" dirty="0" err="1">
                          <a:effectLst/>
                        </a:rPr>
                        <a:t>passendheid</a:t>
                      </a:r>
                      <a:r>
                        <a:rPr lang="nl-NL" sz="1400" dirty="0">
                          <a:effectLst/>
                        </a:rPr>
                        <a:t> van deelname aan het netwerk binnen de eigen strategie.</a:t>
                      </a:r>
                      <a:endParaRPr lang="nl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27" marR="45227" marT="0" marB="0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6377925"/>
                  </a:ext>
                </a:extLst>
              </a:tr>
              <a:tr h="2104163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 err="1">
                          <a:effectLst/>
                        </a:rPr>
                        <a:t>Ecocentrisch</a:t>
                      </a:r>
                      <a:endParaRPr lang="nl-NL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27" marR="45227" marT="0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 b="1" dirty="0">
                          <a:effectLst/>
                        </a:rPr>
                        <a:t>3</a:t>
                      </a:r>
                      <a:r>
                        <a:rPr lang="nl-NL" sz="1400" dirty="0">
                          <a:effectLst/>
                        </a:rPr>
                        <a:t> Draagt de organisatie bij aan het </a:t>
                      </a:r>
                      <a:r>
                        <a:rPr lang="nl-NL" sz="1400" dirty="0">
                          <a:solidFill>
                            <a:srgbClr val="F47321"/>
                          </a:solidFill>
                          <a:effectLst/>
                        </a:rPr>
                        <a:t>functioneren en presteren van het netwerk? </a:t>
                      </a:r>
                      <a:br>
                        <a:rPr lang="nl-NL" sz="1400" dirty="0">
                          <a:solidFill>
                            <a:srgbClr val="F47321"/>
                          </a:solidFill>
                          <a:effectLst/>
                        </a:rPr>
                      </a:br>
                      <a:r>
                        <a:rPr lang="nl-NL" sz="1400" dirty="0">
                          <a:effectLst/>
                        </a:rPr>
                        <a:t/>
                      </a:r>
                      <a:br>
                        <a:rPr lang="nl-NL" sz="1400" dirty="0">
                          <a:effectLst/>
                        </a:rPr>
                      </a:br>
                      <a:r>
                        <a:rPr lang="nl-NL" sz="1400" dirty="0" smtClean="0">
                          <a:effectLst/>
                        </a:rPr>
                        <a:t>Toezicht </a:t>
                      </a:r>
                      <a:r>
                        <a:rPr lang="nl-NL" sz="1400" dirty="0">
                          <a:effectLst/>
                        </a:rPr>
                        <a:t>is gericht op bijdrage van de eigen organisatie aan netwerkdoelstellingen. </a:t>
                      </a:r>
                      <a:endParaRPr lang="nl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27" marR="45227" marT="0" marB="0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 b="1" dirty="0">
                          <a:effectLst/>
                        </a:rPr>
                        <a:t>4</a:t>
                      </a:r>
                      <a:r>
                        <a:rPr lang="nl-NL" sz="1400" dirty="0">
                          <a:effectLst/>
                        </a:rPr>
                        <a:t> </a:t>
                      </a:r>
                      <a:r>
                        <a:rPr lang="nl-NL" sz="1400" dirty="0">
                          <a:solidFill>
                            <a:srgbClr val="F47321"/>
                          </a:solidFill>
                          <a:effectLst/>
                        </a:rPr>
                        <a:t>Levert het netwerk resultaten op</a:t>
                      </a:r>
                      <a:r>
                        <a:rPr lang="nl-NL" sz="1400" dirty="0">
                          <a:effectLst/>
                        </a:rPr>
                        <a:t>? Draagt het bij aan het oplossen van het maatschappelijk probleem?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Toezicht is gericht op waarderen van het netwerk. </a:t>
                      </a:r>
                      <a:r>
                        <a:rPr lang="nl-NL" sz="1400" dirty="0" smtClean="0">
                          <a:effectLst/>
                        </a:rPr>
                        <a:t>Mogelijke </a:t>
                      </a:r>
                      <a:r>
                        <a:rPr lang="nl-NL" sz="1400" dirty="0">
                          <a:effectLst/>
                        </a:rPr>
                        <a:t>varianten: </a:t>
                      </a:r>
                      <a:br>
                        <a:rPr lang="nl-NL" sz="1400" dirty="0">
                          <a:effectLst/>
                        </a:rPr>
                      </a:br>
                      <a:r>
                        <a:rPr lang="nl-NL" sz="1400" dirty="0">
                          <a:effectLst/>
                        </a:rPr>
                        <a:t>- Gezamenlijke vorm van toezicht op netwerk </a:t>
                      </a:r>
                      <a:br>
                        <a:rPr lang="nl-NL" sz="1400" dirty="0">
                          <a:effectLst/>
                        </a:rPr>
                      </a:br>
                      <a:r>
                        <a:rPr lang="nl-NL" sz="1400" dirty="0">
                          <a:effectLst/>
                        </a:rPr>
                        <a:t>- Apart orgaan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- </a:t>
                      </a:r>
                      <a:r>
                        <a:rPr lang="nl-NL" sz="1400" dirty="0" smtClean="0">
                          <a:effectLst/>
                        </a:rPr>
                        <a:t>Netwerkvisitatie </a:t>
                      </a:r>
                      <a:endParaRPr lang="nl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27" marR="45227" marT="0" marB="0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591799891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4666" y="4932801"/>
            <a:ext cx="26331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err="1" smtClean="0"/>
              <a:t>Obv</a:t>
            </a:r>
            <a:r>
              <a:rPr lang="en-US" sz="1050" dirty="0" smtClean="0"/>
              <a:t>: van Montfort, </a:t>
            </a:r>
            <a:r>
              <a:rPr lang="en-US" sz="1050" dirty="0" err="1" smtClean="0"/>
              <a:t>Kenis</a:t>
            </a:r>
            <a:r>
              <a:rPr lang="en-US" sz="1050" dirty="0" smtClean="0"/>
              <a:t>, </a:t>
            </a:r>
            <a:r>
              <a:rPr lang="en-US" sz="1050" dirty="0" err="1" smtClean="0"/>
              <a:t>Lindemann</a:t>
            </a:r>
            <a:r>
              <a:rPr lang="en-US" sz="1050" dirty="0" smtClean="0"/>
              <a:t> (2023) </a:t>
            </a:r>
            <a:endParaRPr lang="nl-NL" sz="1050" dirty="0"/>
          </a:p>
        </p:txBody>
      </p:sp>
    </p:spTree>
    <p:extLst>
      <p:ext uri="{BB962C8B-B14F-4D97-AF65-F5344CB8AC3E}">
        <p14:creationId xmlns:p14="http://schemas.microsoft.com/office/powerpoint/2010/main" val="1032328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Wat </a:t>
            </a:r>
            <a:r>
              <a:rPr lang="en-US" dirty="0" err="1" smtClean="0"/>
              <a:t>toezichthouders</a:t>
            </a:r>
            <a:r>
              <a:rPr lang="en-US" dirty="0" smtClean="0"/>
              <a:t> </a:t>
            </a:r>
            <a:r>
              <a:rPr lang="en-US" dirty="0" err="1" smtClean="0"/>
              <a:t>hun</a:t>
            </a:r>
            <a:r>
              <a:rPr lang="en-US" dirty="0" smtClean="0"/>
              <a:t> </a:t>
            </a:r>
            <a:r>
              <a:rPr lang="en-US" dirty="0" err="1" smtClean="0"/>
              <a:t>organisatie</a:t>
            </a:r>
            <a:r>
              <a:rPr lang="en-US" dirty="0" smtClean="0"/>
              <a:t> </a:t>
            </a:r>
            <a:r>
              <a:rPr lang="en-US" dirty="0" err="1" smtClean="0"/>
              <a:t>kunnen</a:t>
            </a:r>
            <a:r>
              <a:rPr lang="en-US" dirty="0" smtClean="0"/>
              <a:t> </a:t>
            </a:r>
            <a:r>
              <a:rPr lang="en-US" dirty="0" err="1" smtClean="0"/>
              <a:t>vragen</a:t>
            </a:r>
            <a:r>
              <a:rPr lang="en-US" dirty="0" smtClean="0"/>
              <a:t> over </a:t>
            </a:r>
            <a:r>
              <a:rPr lang="en-US" dirty="0" err="1" smtClean="0"/>
              <a:t>netwerken</a:t>
            </a:r>
            <a:r>
              <a:rPr lang="en-US" dirty="0" smtClean="0"/>
              <a:t> (</a:t>
            </a:r>
            <a:r>
              <a:rPr lang="en-US" dirty="0" err="1" smtClean="0"/>
              <a:t>obv</a:t>
            </a:r>
            <a:r>
              <a:rPr lang="en-US" dirty="0" smtClean="0"/>
              <a:t> </a:t>
            </a:r>
            <a:r>
              <a:rPr lang="en-US" dirty="0" err="1" smtClean="0"/>
              <a:t>kwadrant</a:t>
            </a:r>
            <a:r>
              <a:rPr lang="en-US" dirty="0" smtClean="0"/>
              <a:t> 1, 2 </a:t>
            </a:r>
            <a:r>
              <a:rPr lang="en-US" dirty="0" err="1" smtClean="0"/>
              <a:t>en</a:t>
            </a:r>
            <a:r>
              <a:rPr lang="en-US" dirty="0" smtClean="0"/>
              <a:t> 3)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391725"/>
            <a:ext cx="8326799" cy="2720310"/>
          </a:xfrm>
        </p:spPr>
        <p:txBody>
          <a:bodyPr/>
          <a:lstStyle/>
          <a:p>
            <a:r>
              <a:rPr lang="nl-NL" sz="1800" dirty="0" smtClean="0"/>
              <a:t>Aan hoeveel/welke netwerken neemt de organisatie deel</a:t>
            </a:r>
            <a:r>
              <a:rPr lang="nl-NL" sz="1800" dirty="0" smtClean="0"/>
              <a:t>?</a:t>
            </a:r>
          </a:p>
          <a:p>
            <a:r>
              <a:rPr lang="nl-NL" sz="1800" dirty="0" smtClean="0"/>
              <a:t>Waarom neemt de organisatie deel aan [Netwerk]? </a:t>
            </a:r>
          </a:p>
          <a:p>
            <a:r>
              <a:rPr lang="nl-NL" sz="1800" dirty="0" smtClean="0"/>
              <a:t>Past deelname aan [Netwerk] binnen de ambities / strategie van de organisatie? </a:t>
            </a:r>
          </a:p>
          <a:p>
            <a:r>
              <a:rPr lang="nl-NL" sz="1800" dirty="0" smtClean="0"/>
              <a:t>Wat investeert de organisatie in [Netwerk] qua tijd, mensen, middelen?  </a:t>
            </a:r>
          </a:p>
          <a:p>
            <a:r>
              <a:rPr lang="nl-NL" sz="1800" dirty="0" smtClean="0"/>
              <a:t>Wat zijn de gevolgen van wel/niet deelnemen aan [Netwerk] voor de organisatie (in termen van aanbod, bedrijfsvoering, financiën</a:t>
            </a:r>
            <a:r>
              <a:rPr lang="nl-NL" sz="1800" dirty="0" smtClean="0"/>
              <a:t>)? </a:t>
            </a:r>
          </a:p>
          <a:p>
            <a:r>
              <a:rPr lang="nl-NL" sz="1800" dirty="0" smtClean="0"/>
              <a:t>Wat merken de medewerker</a:t>
            </a:r>
            <a:r>
              <a:rPr lang="nl-NL" sz="1800" dirty="0" smtClean="0"/>
              <a:t>s / cliënten van de organisatie van deelname aan [Netwerk]?</a:t>
            </a:r>
            <a:endParaRPr lang="nl-NL" sz="1800" dirty="0" smtClean="0"/>
          </a:p>
          <a:p>
            <a:r>
              <a:rPr lang="nl-NL" sz="1800" dirty="0" smtClean="0"/>
              <a:t>Wat voegt de organisatie toe aan [Netwerk]? Waarom zou [Netwerk] wel/niet zonder deelname van de organisatie kunnen? </a:t>
            </a:r>
          </a:p>
          <a:p>
            <a:endParaRPr lang="nl-NL" sz="1800" dirty="0"/>
          </a:p>
        </p:txBody>
      </p:sp>
    </p:spTree>
    <p:extLst>
      <p:ext uri="{BB962C8B-B14F-4D97-AF65-F5344CB8AC3E}">
        <p14:creationId xmlns:p14="http://schemas.microsoft.com/office/powerpoint/2010/main" val="2117962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9979" y="543620"/>
            <a:ext cx="2412708" cy="3554524"/>
          </a:xfrm>
          <a:prstGeom prst="rect">
            <a:avLst/>
          </a:prstGeom>
        </p:spPr>
      </p:pic>
      <p:pic>
        <p:nvPicPr>
          <p:cNvPr id="2050" name="Picture 2" descr="Toezien op samenwerk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0728" y="863103"/>
            <a:ext cx="2592545" cy="3650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llianties voor een duurzame toekoms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755" y="925607"/>
            <a:ext cx="1973514" cy="279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6296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7413" t="6879" r="7413" b="4861"/>
          <a:stretch/>
        </p:blipFill>
        <p:spPr>
          <a:xfrm>
            <a:off x="93074" y="261257"/>
            <a:ext cx="4502332" cy="27257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5406" y="1123406"/>
            <a:ext cx="4487633" cy="391978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728754" y="3783874"/>
            <a:ext cx="4354285" cy="552995"/>
          </a:xfrm>
          <a:prstGeom prst="rect">
            <a:avLst/>
          </a:prstGeom>
          <a:solidFill>
            <a:srgbClr val="FFFF00">
              <a:alpha val="25098"/>
            </a:srgbClr>
          </a:solidFill>
          <a:ln>
            <a:solidFill>
              <a:srgbClr val="FFFF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extBox 4"/>
          <p:cNvSpPr txBox="1"/>
          <p:nvPr/>
        </p:nvSpPr>
        <p:spPr>
          <a:xfrm>
            <a:off x="0" y="4881890"/>
            <a:ext cx="37909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 smtClean="0"/>
              <a:t>Integraal</a:t>
            </a:r>
            <a:r>
              <a:rPr lang="en-US" sz="1100" dirty="0" smtClean="0"/>
              <a:t> </a:t>
            </a:r>
            <a:r>
              <a:rPr lang="en-US" sz="1100" dirty="0" err="1" smtClean="0"/>
              <a:t>Zorgakkoord</a:t>
            </a:r>
            <a:r>
              <a:rPr lang="en-US" sz="1100" dirty="0" smtClean="0"/>
              <a:t> (2022); Governance Code Zorg 22 (2022)</a:t>
            </a:r>
            <a:endParaRPr lang="nl-NL" sz="1100" dirty="0"/>
          </a:p>
        </p:txBody>
      </p:sp>
    </p:spTree>
    <p:extLst>
      <p:ext uri="{BB962C8B-B14F-4D97-AF65-F5344CB8AC3E}">
        <p14:creationId xmlns:p14="http://schemas.microsoft.com/office/powerpoint/2010/main" val="505744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 smtClean="0"/>
              <a:t>Dank </a:t>
            </a:r>
            <a:r>
              <a:rPr lang="en-US" sz="3600" dirty="0" err="1" smtClean="0"/>
              <a:t>voor</a:t>
            </a:r>
            <a:r>
              <a:rPr lang="en-US" sz="3600" dirty="0" smtClean="0"/>
              <a:t> </a:t>
            </a:r>
            <a:r>
              <a:rPr lang="en-US" sz="3600" dirty="0" err="1" smtClean="0"/>
              <a:t>uw</a:t>
            </a:r>
            <a:r>
              <a:rPr lang="en-US" sz="3600" dirty="0" smtClean="0"/>
              <a:t> </a:t>
            </a:r>
            <a:r>
              <a:rPr lang="en-US" sz="3600" dirty="0" err="1" smtClean="0"/>
              <a:t>aandacht</a:t>
            </a:r>
            <a:r>
              <a:rPr lang="en-US" sz="3600" dirty="0" smtClean="0"/>
              <a:t>!</a:t>
            </a:r>
            <a:endParaRPr lang="nl-NL" sz="3600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675990" y="3388758"/>
            <a:ext cx="4196618" cy="1314450"/>
          </a:xfrm>
        </p:spPr>
        <p:txBody>
          <a:bodyPr/>
          <a:lstStyle/>
          <a:p>
            <a:r>
              <a:rPr lang="en-US" sz="1600" dirty="0" smtClean="0"/>
              <a:t>Dr. Daan Westra</a:t>
            </a:r>
          </a:p>
          <a:p>
            <a:endParaRPr lang="en-US" sz="1600" dirty="0" smtClean="0"/>
          </a:p>
          <a:p>
            <a:r>
              <a:rPr lang="en-US" sz="1600" dirty="0" smtClean="0"/>
              <a:t>d.westra@maastrichtuniversity.nl </a:t>
            </a:r>
          </a:p>
        </p:txBody>
      </p:sp>
    </p:spTree>
    <p:extLst>
      <p:ext uri="{BB962C8B-B14F-4D97-AF65-F5344CB8AC3E}">
        <p14:creationId xmlns:p14="http://schemas.microsoft.com/office/powerpoint/2010/main" val="3659449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Waar hebben we het eigenlijk over? </a:t>
            </a:r>
          </a:p>
          <a:p>
            <a:endParaRPr lang="nl-NL" dirty="0" smtClean="0"/>
          </a:p>
          <a:p>
            <a:r>
              <a:rPr lang="nl-NL" dirty="0" smtClean="0"/>
              <a:t>Wat weten we daarover? </a:t>
            </a:r>
          </a:p>
          <a:p>
            <a:endParaRPr lang="nl-NL" dirty="0" smtClean="0"/>
          </a:p>
          <a:p>
            <a:r>
              <a:rPr lang="nl-NL" dirty="0" smtClean="0"/>
              <a:t>Wat betekent dat voor </a:t>
            </a:r>
            <a:r>
              <a:rPr lang="nl-NL" dirty="0" smtClean="0"/>
              <a:t>toezichthouders?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27517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75990" y="0"/>
            <a:ext cx="7665122" cy="4445620"/>
          </a:xfrm>
        </p:spPr>
        <p:txBody>
          <a:bodyPr anchor="ctr"/>
          <a:lstStyle/>
          <a:p>
            <a:r>
              <a:rPr lang="nl-NL" dirty="0" smtClean="0"/>
              <a:t>Waar hebben we het over?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93300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127637" y="625986"/>
            <a:ext cx="43897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/>
              <a:t>Netwerk</a:t>
            </a:r>
            <a:endParaRPr lang="nl-NL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448595" y="2879158"/>
            <a:ext cx="51458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/>
              <a:t>Alliantie</a:t>
            </a:r>
            <a:endParaRPr lang="nl-NL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496388" y="1821822"/>
            <a:ext cx="35095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/>
              <a:t>Samenwerkingsverband</a:t>
            </a:r>
            <a:endParaRPr lang="nl-NL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5677989" y="1480457"/>
            <a:ext cx="18394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/>
              <a:t>Coalitie</a:t>
            </a:r>
            <a:endParaRPr lang="nl-NL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5677989" y="3086516"/>
            <a:ext cx="2689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DSV</a:t>
            </a:r>
            <a:endParaRPr lang="nl-NL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3127637" y="118525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47321"/>
                </a:solidFill>
              </a:rPr>
              <a:t>Network</a:t>
            </a:r>
            <a:endParaRPr lang="nl-NL" sz="2400" dirty="0">
              <a:solidFill>
                <a:srgbClr val="F4732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30472" y="3370630"/>
            <a:ext cx="35618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47321"/>
                </a:solidFill>
              </a:rPr>
              <a:t>Multi-stakeholder alliance</a:t>
            </a:r>
            <a:endParaRPr lang="nl-NL" sz="2400" dirty="0">
              <a:solidFill>
                <a:srgbClr val="F4732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85033" y="1914155"/>
            <a:ext cx="35618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47321"/>
                </a:solidFill>
              </a:rPr>
              <a:t>Community coalitions</a:t>
            </a:r>
            <a:endParaRPr lang="nl-NL" sz="2400" dirty="0">
              <a:solidFill>
                <a:srgbClr val="F4732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92277" y="448429"/>
            <a:ext cx="2725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47321"/>
                </a:solidFill>
              </a:rPr>
              <a:t>Affiliation network</a:t>
            </a:r>
            <a:endParaRPr lang="nl-NL" sz="2400" dirty="0">
              <a:solidFill>
                <a:srgbClr val="F4732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91742" y="3714647"/>
            <a:ext cx="4316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47321"/>
                </a:solidFill>
              </a:rPr>
              <a:t>Cross-sectoral partnership</a:t>
            </a:r>
            <a:endParaRPr lang="nl-NL" sz="2400" dirty="0">
              <a:solidFill>
                <a:srgbClr val="F4732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4138" y="2330314"/>
            <a:ext cx="43481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47321"/>
                </a:solidFill>
              </a:rPr>
              <a:t>Community health collaborative</a:t>
            </a:r>
            <a:endParaRPr lang="nl-NL" sz="2400" dirty="0">
              <a:solidFill>
                <a:srgbClr val="F4732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44138" y="216979"/>
            <a:ext cx="35618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47321"/>
                </a:solidFill>
              </a:rPr>
              <a:t>Interagency collaboration</a:t>
            </a:r>
            <a:endParaRPr lang="nl-NL" sz="2400" dirty="0">
              <a:solidFill>
                <a:srgbClr val="F4732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70734" y="4352653"/>
            <a:ext cx="35618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47321"/>
                </a:solidFill>
              </a:rPr>
              <a:t>Strategic alliance</a:t>
            </a:r>
            <a:endParaRPr lang="nl-NL" sz="2400" dirty="0">
              <a:solidFill>
                <a:srgbClr val="F473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287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6743" y="1577120"/>
            <a:ext cx="3055434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47321"/>
                </a:solidFill>
              </a:rPr>
              <a:t>“A network consists of a set of actors or nodes along with a set of ties of a specified type </a:t>
            </a:r>
            <a:r>
              <a:rPr lang="en-US" sz="2400" b="1" dirty="0" smtClean="0">
                <a:solidFill>
                  <a:srgbClr val="F47321"/>
                </a:solidFill>
              </a:rPr>
              <a:t>that </a:t>
            </a:r>
            <a:r>
              <a:rPr lang="en-US" sz="2400" b="1" dirty="0">
                <a:solidFill>
                  <a:srgbClr val="F47321"/>
                </a:solidFill>
              </a:rPr>
              <a:t>link them.”</a:t>
            </a:r>
            <a:br>
              <a:rPr lang="en-US" sz="2400" b="1" dirty="0">
                <a:solidFill>
                  <a:srgbClr val="F47321"/>
                </a:solidFill>
              </a:rPr>
            </a:br>
            <a:r>
              <a:rPr lang="en-US" sz="1200" dirty="0">
                <a:solidFill>
                  <a:srgbClr val="F47321"/>
                </a:solidFill>
              </a:rPr>
              <a:t>(</a:t>
            </a:r>
            <a:r>
              <a:rPr lang="en-US" sz="1200" dirty="0" err="1">
                <a:solidFill>
                  <a:srgbClr val="F47321"/>
                </a:solidFill>
              </a:rPr>
              <a:t>Borgatti</a:t>
            </a:r>
            <a:r>
              <a:rPr lang="en-US" sz="1200" dirty="0">
                <a:solidFill>
                  <a:srgbClr val="F47321"/>
                </a:solidFill>
              </a:rPr>
              <a:t> and </a:t>
            </a:r>
            <a:r>
              <a:rPr lang="en-US" sz="1200" dirty="0" err="1">
                <a:solidFill>
                  <a:srgbClr val="F47321"/>
                </a:solidFill>
              </a:rPr>
              <a:t>Halgin</a:t>
            </a:r>
            <a:r>
              <a:rPr lang="en-US" sz="1200" dirty="0">
                <a:solidFill>
                  <a:srgbClr val="F47321"/>
                </a:solidFill>
              </a:rPr>
              <a:t>, 2011)</a:t>
            </a:r>
            <a:r>
              <a:rPr lang="en-US" sz="2000" dirty="0">
                <a:solidFill>
                  <a:srgbClr val="F47321"/>
                </a:solidFill>
              </a:rPr>
              <a:t> </a:t>
            </a:r>
          </a:p>
          <a:p>
            <a:endParaRPr lang="nl-NL" sz="2400" b="1" dirty="0">
              <a:solidFill>
                <a:srgbClr val="F4732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311431" y="300439"/>
            <a:ext cx="4572000" cy="17312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rgbClr val="F47321"/>
                </a:solidFill>
              </a:rPr>
              <a:t>“We typically depict a network as a set of actors connected by lines or arrows which show some relationship between them.” </a:t>
            </a:r>
          </a:p>
          <a:p>
            <a:r>
              <a:rPr lang="en-US" sz="1100" dirty="0">
                <a:solidFill>
                  <a:srgbClr val="F47321"/>
                </a:solidFill>
              </a:rPr>
              <a:t>(Luke and Harris, 2007)</a:t>
            </a:r>
          </a:p>
        </p:txBody>
      </p:sp>
      <p:sp>
        <p:nvSpPr>
          <p:cNvPr id="5" name="Rectangle 4"/>
          <p:cNvSpPr/>
          <p:nvPr/>
        </p:nvSpPr>
        <p:spPr>
          <a:xfrm>
            <a:off x="4493942" y="2736516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rgbClr val="F47321"/>
                </a:solidFill>
              </a:rPr>
              <a:t>“We define a network as a set of nodes and the set of ties representing some relationship, or lack of relationship, between the nodes.”</a:t>
            </a:r>
            <a:r>
              <a:rPr lang="en-US" sz="1200" b="1" dirty="0">
                <a:solidFill>
                  <a:srgbClr val="F47321"/>
                </a:solidFill>
              </a:rPr>
              <a:t/>
            </a:r>
            <a:br>
              <a:rPr lang="en-US" sz="1200" b="1" dirty="0">
                <a:solidFill>
                  <a:srgbClr val="F47321"/>
                </a:solidFill>
              </a:rPr>
            </a:br>
            <a:r>
              <a:rPr lang="en-US" sz="1200" dirty="0">
                <a:solidFill>
                  <a:srgbClr val="F47321"/>
                </a:solidFill>
              </a:rPr>
              <a:t>(Brass, </a:t>
            </a:r>
            <a:r>
              <a:rPr lang="en-US" sz="1200" dirty="0" err="1">
                <a:solidFill>
                  <a:srgbClr val="F47321"/>
                </a:solidFill>
              </a:rPr>
              <a:t>Galaskiewicz</a:t>
            </a:r>
            <a:r>
              <a:rPr lang="en-US" sz="1200" dirty="0">
                <a:solidFill>
                  <a:srgbClr val="F47321"/>
                </a:solidFill>
              </a:rPr>
              <a:t>, </a:t>
            </a:r>
            <a:r>
              <a:rPr lang="en-US" sz="1200" dirty="0" err="1">
                <a:solidFill>
                  <a:srgbClr val="F47321"/>
                </a:solidFill>
              </a:rPr>
              <a:t>Greven</a:t>
            </a:r>
            <a:r>
              <a:rPr lang="en-US" sz="1200" dirty="0">
                <a:solidFill>
                  <a:srgbClr val="F47321"/>
                </a:solidFill>
              </a:rPr>
              <a:t>, </a:t>
            </a:r>
            <a:r>
              <a:rPr lang="en-US" sz="1200" dirty="0" smtClean="0">
                <a:solidFill>
                  <a:srgbClr val="F47321"/>
                </a:solidFill>
              </a:rPr>
              <a:t/>
            </a:r>
            <a:br>
              <a:rPr lang="en-US" sz="1200" dirty="0" smtClean="0">
                <a:solidFill>
                  <a:srgbClr val="F47321"/>
                </a:solidFill>
              </a:rPr>
            </a:br>
            <a:r>
              <a:rPr lang="en-US" sz="1200" dirty="0" smtClean="0">
                <a:solidFill>
                  <a:srgbClr val="F47321"/>
                </a:solidFill>
              </a:rPr>
              <a:t>and Tsai, 2004)</a:t>
            </a:r>
            <a:r>
              <a:rPr lang="en-US" sz="1200" b="1" dirty="0" smtClean="0">
                <a:solidFill>
                  <a:srgbClr val="F47321"/>
                </a:solidFill>
              </a:rPr>
              <a:t> </a:t>
            </a:r>
            <a:endParaRPr lang="en-US" sz="1200" b="1" dirty="0">
              <a:solidFill>
                <a:srgbClr val="F473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953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2555154"/>
              </p:ext>
            </p:extLst>
          </p:nvPr>
        </p:nvGraphicFramePr>
        <p:xfrm>
          <a:off x="113211" y="487679"/>
          <a:ext cx="8908869" cy="936625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969623">
                  <a:extLst>
                    <a:ext uri="{9D8B030D-6E8A-4147-A177-3AD203B41FA5}">
                      <a16:colId xmlns:a16="http://schemas.microsoft.com/office/drawing/2014/main" val="3254304434"/>
                    </a:ext>
                  </a:extLst>
                </a:gridCol>
                <a:gridCol w="2969623">
                  <a:extLst>
                    <a:ext uri="{9D8B030D-6E8A-4147-A177-3AD203B41FA5}">
                      <a16:colId xmlns:a16="http://schemas.microsoft.com/office/drawing/2014/main" val="2139538979"/>
                    </a:ext>
                  </a:extLst>
                </a:gridCol>
                <a:gridCol w="2969623">
                  <a:extLst>
                    <a:ext uri="{9D8B030D-6E8A-4147-A177-3AD203B41FA5}">
                      <a16:colId xmlns:a16="http://schemas.microsoft.com/office/drawing/2014/main" val="3593614894"/>
                    </a:ext>
                  </a:extLst>
                </a:gridCol>
              </a:tblGrid>
              <a:tr h="93662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47321"/>
                          </a:solidFill>
                        </a:rPr>
                        <a:t>Structure-oriented</a:t>
                      </a:r>
                      <a:endParaRPr lang="nl-NL" sz="2400" dirty="0">
                        <a:solidFill>
                          <a:srgbClr val="F4732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47321"/>
                          </a:solidFill>
                        </a:rPr>
                        <a:t>System-oriented</a:t>
                      </a:r>
                      <a:endParaRPr lang="nl-NL" sz="2400" dirty="0">
                        <a:solidFill>
                          <a:srgbClr val="F4732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47321"/>
                          </a:solidFill>
                        </a:rPr>
                        <a:t>Purpose-oriented</a:t>
                      </a:r>
                      <a:endParaRPr lang="nl-NL" sz="2400" dirty="0">
                        <a:solidFill>
                          <a:srgbClr val="F4732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37314605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304902" y="4610406"/>
            <a:ext cx="25341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err="1" smtClean="0"/>
              <a:t>Nowell</a:t>
            </a:r>
            <a:r>
              <a:rPr lang="en-US" sz="1050" dirty="0" smtClean="0"/>
              <a:t> &amp; </a:t>
            </a:r>
            <a:r>
              <a:rPr lang="en-US" sz="1050" dirty="0" err="1" smtClean="0"/>
              <a:t>Milward</a:t>
            </a:r>
            <a:r>
              <a:rPr lang="en-US" sz="1050" dirty="0" smtClean="0"/>
              <a:t> (2022, p. 12-14)</a:t>
            </a:r>
            <a:endParaRPr lang="nl-NL" sz="1050" dirty="0"/>
          </a:p>
        </p:txBody>
      </p:sp>
    </p:spTree>
    <p:extLst>
      <p:ext uri="{BB962C8B-B14F-4D97-AF65-F5344CB8AC3E}">
        <p14:creationId xmlns:p14="http://schemas.microsoft.com/office/powerpoint/2010/main" val="283350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1226224"/>
              </p:ext>
            </p:extLst>
          </p:nvPr>
        </p:nvGraphicFramePr>
        <p:xfrm>
          <a:off x="113211" y="487679"/>
          <a:ext cx="8908869" cy="3823063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969623">
                  <a:extLst>
                    <a:ext uri="{9D8B030D-6E8A-4147-A177-3AD203B41FA5}">
                      <a16:colId xmlns:a16="http://schemas.microsoft.com/office/drawing/2014/main" val="3254304434"/>
                    </a:ext>
                  </a:extLst>
                </a:gridCol>
                <a:gridCol w="2969623">
                  <a:extLst>
                    <a:ext uri="{9D8B030D-6E8A-4147-A177-3AD203B41FA5}">
                      <a16:colId xmlns:a16="http://schemas.microsoft.com/office/drawing/2014/main" val="2139538979"/>
                    </a:ext>
                  </a:extLst>
                </a:gridCol>
                <a:gridCol w="2969623">
                  <a:extLst>
                    <a:ext uri="{9D8B030D-6E8A-4147-A177-3AD203B41FA5}">
                      <a16:colId xmlns:a16="http://schemas.microsoft.com/office/drawing/2014/main" val="3593614894"/>
                    </a:ext>
                  </a:extLst>
                </a:gridCol>
              </a:tblGrid>
              <a:tr h="93662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47321"/>
                          </a:solidFill>
                        </a:rPr>
                        <a:t>Structure-oriented</a:t>
                      </a:r>
                      <a:endParaRPr lang="nl-NL" sz="2400" dirty="0">
                        <a:solidFill>
                          <a:srgbClr val="F4732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47321"/>
                          </a:solidFill>
                        </a:rPr>
                        <a:t>System-oriented</a:t>
                      </a:r>
                      <a:endParaRPr lang="nl-NL" sz="2400" dirty="0">
                        <a:solidFill>
                          <a:srgbClr val="F4732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47321"/>
                          </a:solidFill>
                        </a:rPr>
                        <a:t>Purpose-oriented</a:t>
                      </a:r>
                      <a:endParaRPr lang="nl-NL" sz="2400" dirty="0">
                        <a:solidFill>
                          <a:srgbClr val="F4732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37314605"/>
                  </a:ext>
                </a:extLst>
              </a:tr>
              <a:tr h="2886438">
                <a:tc>
                  <a:txBody>
                    <a:bodyPr/>
                    <a:lstStyle/>
                    <a:p>
                      <a:r>
                        <a:rPr lang="en-US" sz="1400" b="0" i="1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“Structural-oriented networks are networks for which the network itself has </a:t>
                      </a:r>
                      <a:r>
                        <a:rPr lang="en-US" sz="1400" b="1" i="1" u="sng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 existence outside of its consequences for its component parts</a:t>
                      </a:r>
                      <a:r>
                        <a:rPr lang="en-US" sz="1400" b="0" i="1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Scholars create structural-oriented networks by applying graph analytic techniques (i.e., social network analysis) to a sample population of nodes to understand the nature of the relationships between and among them.”</a:t>
                      </a:r>
                      <a:endParaRPr lang="nl-NL" sz="18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0690506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304902" y="4610406"/>
            <a:ext cx="25341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err="1" smtClean="0"/>
              <a:t>Nowell</a:t>
            </a:r>
            <a:r>
              <a:rPr lang="en-US" sz="1050" dirty="0" smtClean="0"/>
              <a:t> &amp; </a:t>
            </a:r>
            <a:r>
              <a:rPr lang="en-US" sz="1050" dirty="0" err="1" smtClean="0"/>
              <a:t>Milward</a:t>
            </a:r>
            <a:r>
              <a:rPr lang="en-US" sz="1050" dirty="0" smtClean="0"/>
              <a:t> (2022, p. 12-14)</a:t>
            </a:r>
            <a:endParaRPr lang="nl-NL" sz="1050" dirty="0"/>
          </a:p>
        </p:txBody>
      </p:sp>
    </p:spTree>
    <p:extLst>
      <p:ext uri="{BB962C8B-B14F-4D97-AF65-F5344CB8AC3E}">
        <p14:creationId xmlns:p14="http://schemas.microsoft.com/office/powerpoint/2010/main" val="403211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astricht University">
  <a:themeElements>
    <a:clrScheme name="UM">
      <a:dk1>
        <a:srgbClr val="001C3D"/>
      </a:dk1>
      <a:lt1>
        <a:srgbClr val="FFFFFF"/>
      </a:lt1>
      <a:dk2>
        <a:srgbClr val="00A2DB"/>
      </a:dk2>
      <a:lt2>
        <a:srgbClr val="FFFFFF"/>
      </a:lt2>
      <a:accent1>
        <a:srgbClr val="E84E10"/>
      </a:accent1>
      <a:accent2>
        <a:srgbClr val="00A2DB"/>
      </a:accent2>
      <a:accent3>
        <a:srgbClr val="001C3D"/>
      </a:accent3>
      <a:accent4>
        <a:srgbClr val="F3A687"/>
      </a:accent4>
      <a:accent5>
        <a:srgbClr val="7FD0ED"/>
      </a:accent5>
      <a:accent6>
        <a:srgbClr val="7F8D9E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1570</TotalTime>
  <Words>1333</Words>
  <Application>Microsoft Office PowerPoint</Application>
  <PresentationFormat>On-screen Show (16:9)</PresentationFormat>
  <Paragraphs>134</Paragraphs>
  <Slides>30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ＭＳ Ｐゴシック</vt:lpstr>
      <vt:lpstr>Arial</vt:lpstr>
      <vt:lpstr>Calibri</vt:lpstr>
      <vt:lpstr>Lucida Grande</vt:lpstr>
      <vt:lpstr>Merriweather</vt:lpstr>
      <vt:lpstr>Times New Roman</vt:lpstr>
      <vt:lpstr>Verdana</vt:lpstr>
      <vt:lpstr>Maastricht University</vt:lpstr>
      <vt:lpstr>Governance in het perspectief van passende zorg </vt:lpstr>
      <vt:lpstr>Alles wat toezichthouders zouden moeten weten over samenwerkingsverbanden en netwerken</vt:lpstr>
      <vt:lpstr>PowerPoint Presentation</vt:lpstr>
      <vt:lpstr>PowerPoint Presentation</vt:lpstr>
      <vt:lpstr>Waar hebben we het over?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Meer over Purpose-Oriented netwerken </vt:lpstr>
      <vt:lpstr>PowerPoint Presentation</vt:lpstr>
      <vt:lpstr>PowerPoint Presentation</vt:lpstr>
      <vt:lpstr>Wat weten we daarover?</vt:lpstr>
      <vt:lpstr>Netwerken kunnen beperkt(er) organiseren</vt:lpstr>
      <vt:lpstr>Er moet veel kloppen in een netwerk wil het effectief zijn (en dat  kost tijd)</vt:lpstr>
      <vt:lpstr>Meestal veranderen organisaties weinig n.a.v. netwerken</vt:lpstr>
      <vt:lpstr>Impact op gezondheid ontbreekt (en/of is moeilijk aantoonbaar)</vt:lpstr>
      <vt:lpstr>Niemand wil de boot missen</vt:lpstr>
      <vt:lpstr>Kortom:</vt:lpstr>
      <vt:lpstr>Wat betekent dat voor toezichthouders? </vt:lpstr>
      <vt:lpstr>Wat zorgbestuurders doen</vt:lpstr>
      <vt:lpstr>PowerPoint Presentation</vt:lpstr>
      <vt:lpstr>PowerPoint Presentation</vt:lpstr>
      <vt:lpstr>PowerPoint Presentation</vt:lpstr>
      <vt:lpstr>PowerPoint Presentation</vt:lpstr>
      <vt:lpstr>Wat toezichthouders hun organisatie kunnen vragen over netwerken (obv kwadrant 1, 2 en 3)</vt:lpstr>
      <vt:lpstr>PowerPoint Presentation</vt:lpstr>
      <vt:lpstr>Dank voor uw aandacht!</vt:lpstr>
    </vt:vector>
  </TitlesOfParts>
  <Manager/>
  <Company>Maastricht University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subject/>
  <dc:creator>Koene, Suus (HSR)</dc:creator>
  <cp:keywords/>
  <dc:description/>
  <cp:lastModifiedBy>Westra, Daan (HSR)</cp:lastModifiedBy>
  <cp:revision>138</cp:revision>
  <cp:lastPrinted>2019-09-30T09:24:31Z</cp:lastPrinted>
  <dcterms:created xsi:type="dcterms:W3CDTF">2016-01-20T13:07:02Z</dcterms:created>
  <dcterms:modified xsi:type="dcterms:W3CDTF">2023-10-05T12:43:13Z</dcterms:modified>
  <cp:category/>
</cp:coreProperties>
</file>